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tags/tag1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19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0.xml" ContentType="application/vnd.openxmlformats-officedocument.presentationml.tags+xml"/>
  <Override PartName="/ppt/notesSlides/notesSlide35.xml" ContentType="application/vnd.openxmlformats-officedocument.presentationml.notesSlide+xml"/>
  <Override PartName="/ppt/tags/tag21.xml" ContentType="application/vnd.openxmlformats-officedocument.presentationml.tags+xml"/>
  <Override PartName="/ppt/notesSlides/notesSlide36.xml" ContentType="application/vnd.openxmlformats-officedocument.presentationml.notesSlide+xml"/>
  <Override PartName="/ppt/tags/tag2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1" r:id="rId4"/>
  </p:sldMasterIdLst>
  <p:notesMasterIdLst>
    <p:notesMasterId r:id="rId49"/>
  </p:notesMasterIdLst>
  <p:handoutMasterIdLst>
    <p:handoutMasterId r:id="rId50"/>
  </p:handoutMasterIdLst>
  <p:sldIdLst>
    <p:sldId id="305" r:id="rId5"/>
    <p:sldId id="258" r:id="rId6"/>
    <p:sldId id="316" r:id="rId7"/>
    <p:sldId id="347" r:id="rId8"/>
    <p:sldId id="348" r:id="rId9"/>
    <p:sldId id="350" r:id="rId10"/>
    <p:sldId id="321" r:id="rId11"/>
    <p:sldId id="326" r:id="rId12"/>
    <p:sldId id="349" r:id="rId13"/>
    <p:sldId id="319" r:id="rId14"/>
    <p:sldId id="334" r:id="rId15"/>
    <p:sldId id="366" r:id="rId16"/>
    <p:sldId id="361" r:id="rId17"/>
    <p:sldId id="362" r:id="rId18"/>
    <p:sldId id="357" r:id="rId19"/>
    <p:sldId id="358" r:id="rId20"/>
    <p:sldId id="359" r:id="rId21"/>
    <p:sldId id="360" r:id="rId22"/>
    <p:sldId id="330" r:id="rId23"/>
    <p:sldId id="333" r:id="rId24"/>
    <p:sldId id="331" r:id="rId25"/>
    <p:sldId id="336" r:id="rId26"/>
    <p:sldId id="337" r:id="rId27"/>
    <p:sldId id="338" r:id="rId28"/>
    <p:sldId id="345" r:id="rId29"/>
    <p:sldId id="351" r:id="rId30"/>
    <p:sldId id="353" r:id="rId31"/>
    <p:sldId id="354" r:id="rId32"/>
    <p:sldId id="356" r:id="rId33"/>
    <p:sldId id="368" r:id="rId34"/>
    <p:sldId id="352" r:id="rId35"/>
    <p:sldId id="339" r:id="rId36"/>
    <p:sldId id="340" r:id="rId37"/>
    <p:sldId id="346" r:id="rId38"/>
    <p:sldId id="342" r:id="rId39"/>
    <p:sldId id="344" r:id="rId40"/>
    <p:sldId id="369" r:id="rId41"/>
    <p:sldId id="322" r:id="rId42"/>
    <p:sldId id="367" r:id="rId43"/>
    <p:sldId id="363" r:id="rId44"/>
    <p:sldId id="364" r:id="rId45"/>
    <p:sldId id="365" r:id="rId46"/>
    <p:sldId id="304" r:id="rId47"/>
    <p:sldId id="355" r:id="rId48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45A"/>
    <a:srgbClr val="F4AC2C"/>
    <a:srgbClr val="17293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EF8AC-BEC6-8483-E014-A03EA261E41B}" v="102" dt="2025-09-29T19:57:19.135"/>
    <p1510:client id="{A1BF7F6F-8846-4651-AAA8-BD6BF9352835}" v="87" dt="2025-09-30T15:08:58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8F83A-302B-D5C7-8388-31A7738B9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529D8-29D3-4EF8-AFE4-9B04C334D78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593AB-C6A0-9A15-AB36-A73DC45EC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A4FD5-91A7-B4C3-9946-947BB86E9A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52CC-DD0F-44B3-B13D-E7228EEC80E7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D257EEE-7A71-A801-1D30-27730853F4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3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  <a:endParaRPr lang="zh-CN" altLang="en-US"/>
          </a:p>
          <a:p>
            <a:pPr lvl="1"/>
            <a:r>
              <a:rPr lang="en-US" altLang="zh-CN"/>
              <a:t>Second</a:t>
            </a:r>
            <a:r>
              <a:rPr lang="zh-CN" altLang="en-US"/>
              <a:t> </a:t>
            </a:r>
            <a:r>
              <a:rPr lang="en-US" altLang="zh-CN"/>
              <a:t>level</a:t>
            </a:r>
            <a:endParaRPr lang="zh-CN" altLang="en-US"/>
          </a:p>
          <a:p>
            <a:pPr lvl="2"/>
            <a:r>
              <a:rPr lang="en-US" altLang="zh-CN"/>
              <a:t>Third</a:t>
            </a:r>
            <a:r>
              <a:rPr lang="zh-CN" altLang="en-US"/>
              <a:t> </a:t>
            </a:r>
            <a:r>
              <a:rPr lang="en-US" altLang="zh-CN"/>
              <a:t>level</a:t>
            </a:r>
            <a:endParaRPr lang="zh-CN" altLang="en-US"/>
          </a:p>
          <a:p>
            <a:pPr lvl="3"/>
            <a:r>
              <a:rPr lang="en-US" altLang="zh-CN"/>
              <a:t>Fourth level</a:t>
            </a:r>
            <a:endParaRPr lang="zh-CN" altLang="en-US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DABDA-89F0-4727-B28F-05A90B0069BB}" type="slidenum">
              <a:rPr lang="zh-CN" altLang="en-US" smtClean="0"/>
              <a:t>‹Nr.›</a:t>
            </a:fld>
            <a:endParaRPr lang="zh-CN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D11F53F-2F00-3651-F337-81306AF8F1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805B-254D-4FE1-8316-FEA92B4B8253}" type="datetimeFigureOut">
              <a:rPr lang="en-US" smtClean="0"/>
              <a:t>9/30/2025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6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969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3B2B0-66E3-ED13-205E-BAFE9D0E4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F93ABA-FE79-3EF5-2F64-13DD72EFB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38B5B64-DD48-83AD-F3B6-463B13475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EEEF23-3FAB-FFD8-8CC5-CE77E22EF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495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2EE9C-0D12-ADD0-4BCC-CA4FFD1C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BB49B20-16EB-A168-6797-BFF2CEDF3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DB20E3-DFB6-3164-E716-B7C308E4B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E509DC-01F7-91AB-AF22-BED654F71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234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16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79860-4ACF-9D02-131B-52B37DD4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56ECE3-B434-8E71-4E8C-3326786E3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057FF4-C383-4FFF-D9D0-D98314BB0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Niklas</a:t>
            </a:r>
            <a:endParaRPr lang="de-DE">
              <a:effectLst/>
            </a:endParaRP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5BC9D6-A18F-6C55-259F-14536E90F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97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2BF53-CC77-7C45-FA98-BCFBAA22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96FA3D-A761-8D84-572F-6B868B357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5D4855-1BE4-D10D-A75C-DC4D4DE33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Niklas</a:t>
            </a:r>
            <a:endParaRPr lang="de-DE">
              <a:effectLst/>
            </a:endParaRP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C3840E-2573-F6B6-628C-A6B2E0E22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312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084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AA8C2-C222-95E8-E7CD-4ED8205A6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41BB18-5425-74EB-0025-BEE6410D2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0866DD-4103-34D2-A281-5DA2F5B9C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6CC018-6217-9DA2-1782-79754FE5E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699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023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6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91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0D9D7-98C4-9DCF-67B7-488515092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73F715-9E0F-36D8-DD94-71DC77A6E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4929E5-7EFE-99CE-C562-3D8DAEA65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53E207-7CC1-AC8B-CDAA-9A60AC3BA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80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664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80A3-87C5-9A31-2D12-708FBA50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13E20C-ADE8-6273-7B0F-591D40217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E6162F-2DA2-3991-F1FC-BA3F88EC1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88D82-0439-52CF-40E5-AA9C0E290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086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5DBF6-DFA2-8E9B-51E6-694DA68B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BC084E-F340-4B38-8753-B27F685B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52E2EF-2C7D-D36E-5126-6A04C0ABF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8484FE-4068-7D18-39B9-33458256F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03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6603C-37C6-9F36-13DC-B4E55203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62CEB8-E320-74BF-EE9D-750032BED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A681DE-61A9-6AC4-58DA-5D8B9159D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4D9B66-3297-A632-C54A-7C6B305B7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894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78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61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AB3C9-15E2-3914-280D-2998F87F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2BDDB2-841E-A8CC-A728-66F8DD2BB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E0AE38-051D-B9ED-FBDA-5F322B148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2F8773-DF59-B0D0-1597-972A81491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29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428EE-D451-4309-DD3A-441910A02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743FC3-8FB1-DCFD-C72E-404CE1A27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EB79588-132D-197E-502A-E3EF961FE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F15643-18C2-2502-19A9-D32E979A4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80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FF63A-6ACB-668D-992A-8F09C640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2464A0-C7A3-483C-F687-1EEB769F5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9395591-41E6-FCBB-19A1-BAC05D216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04B214-C346-9ECE-3887-F85084EE1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55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 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52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33F6-45A3-A079-373C-C0CB3F66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A06407-60D5-95F8-9251-44FA9A953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039334-0071-37F1-9C29-3F674E40B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F6402A-0D39-2841-A4D3-0E4F8863F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87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98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214E-5203-9F4C-3512-036F9BAB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3CE798-9062-3C92-0A5D-C83E579D3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A75F387-D1B2-2534-AA9D-92D69172F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3305BF-FDB6-8135-406F-A2C121B5D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129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737D8-786C-F7D4-3023-B62654E9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76201A2-5996-8EA5-2ECA-30CAF3558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58D6DB-DC56-1F58-7DC6-0792F3815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27F887-2B2C-B7AB-1B55-EEB6904C4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666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529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B75FF-0DD1-830A-26FE-4FC094C4A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B2CEEE-AD2A-D48F-5861-5B43F0B3C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1FAC0C7-BF12-8F4B-25E5-347088668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FAD68F-6C23-912D-922E-CBDAB2A08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19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8970B-AFC1-3A85-6D74-193C6BD04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9D10AC-5ED2-7006-3762-57D14BC91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D2081D-8B81-3D43-7BA3-04C9C55CC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98480C-A40E-07EC-5F3A-1D682C743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73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B897A-0BE7-F561-5347-571B6C36B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E3D4965-040C-51BE-8EA2-BFC57A043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F839B5-B704-43A1-5604-572E37F2B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E5F8EC-1119-B4C7-59E2-9AF144034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362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119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8042-04B1-62E8-2F80-E987C7F6D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511188-5321-6ED3-8DEB-FBF4780A5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7870898-738F-6A45-DC21-7556299F5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746719-8069-F605-E16B-BD8C2DBBD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70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7730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174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427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482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Tim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9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593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Niklas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485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Niklas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1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122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071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11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295D8B2-9056-5F99-524B-992D6B71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301914"/>
            <a:ext cx="7478990" cy="120988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2FF3FC0-4D75-161D-C48F-E663E849A4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1208" y="6016625"/>
            <a:ext cx="2127250" cy="26670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algn="l">
              <a:lnSpc>
                <a:spcPct val="120000"/>
              </a:lnSpc>
            </a:pPr>
            <a:r>
              <a:rPr lang="en-US" altLang="zh-CN" sz="1600"/>
              <a:t>Presenter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E211A-2B25-73F9-8610-7F479B5C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1AC5D-4652-E05B-977E-27B58CD8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C35B749-8DE8-ADCB-2F86-C87BF3917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27093" y="703251"/>
            <a:ext cx="2338939" cy="5687058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030EDAE8-F31E-51B4-86B8-F173F8DAA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5640" y="1130300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79DEA20-1D89-DBC1-6D1C-7E4145FFF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906897" y="5980750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27774AB-5184-F8DC-EBAD-8B9668923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327093" y="5980750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350B783-78C6-EE38-DA71-7E78047B5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5836" y="703251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3A7970F0-3A4F-145C-49D5-4CE5EE447C6C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>
          <a:xfrm>
            <a:off x="7858125" y="6400800"/>
            <a:ext cx="3657600" cy="266700"/>
          </a:xfrm>
        </p:spPr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6748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37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,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23" y="1231969"/>
            <a:ext cx="3200827" cy="471163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48B0F28F-0C6C-C34B-89FA-14F172472B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2023" y="1671090"/>
            <a:ext cx="579438" cy="559779"/>
          </a:xfrm>
        </p:spPr>
        <p:txBody>
          <a:bodyPr lIns="0" tIns="0" rIns="0" bIns="0" anchor="b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40AE24D-CA4C-6015-CE13-8F5F9A3F80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1547" y="1677447"/>
            <a:ext cx="5123901" cy="5534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F2249B5-E3EF-2A61-DA34-6F638565C4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22023" y="2424339"/>
            <a:ext cx="579438" cy="559779"/>
          </a:xfrm>
        </p:spPr>
        <p:txBody>
          <a:bodyPr lIns="0" tIns="0" rIns="0" bIns="0" anchor="b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27FB7B6-1333-FBCB-1F39-EFF7587DB75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461547" y="2430696"/>
            <a:ext cx="5123901" cy="5534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EAE0F2F7-60FC-481B-75C8-43B1393874A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2023" y="3171231"/>
            <a:ext cx="579438" cy="559779"/>
          </a:xfrm>
        </p:spPr>
        <p:txBody>
          <a:bodyPr lIns="0" tIns="0" rIns="0" bIns="0" anchor="b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D3DA225-1218-80C3-2B80-287832B27A8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480598" y="3177588"/>
            <a:ext cx="5123901" cy="5534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5">
            <a:extLst>
              <a:ext uri="{FF2B5EF4-FFF2-40B4-BE49-F238E27FC236}">
                <a16:creationId xmlns:a16="http://schemas.microsoft.com/office/drawing/2014/main" id="{3B492BAE-C9D1-4D61-4697-76847AB578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2023" y="3931308"/>
            <a:ext cx="579438" cy="559779"/>
          </a:xfrm>
        </p:spPr>
        <p:txBody>
          <a:bodyPr lIns="0" tIns="0" rIns="0" bIns="0" anchor="b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DE5D6F0-65E5-A0F7-C7F2-45363510923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480598" y="3937665"/>
            <a:ext cx="5123901" cy="5534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id="{8370CE8B-96AD-BF95-4CDC-EC8FB535A0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2023" y="4692553"/>
            <a:ext cx="579438" cy="559779"/>
          </a:xfrm>
        </p:spPr>
        <p:txBody>
          <a:bodyPr lIns="0" tIns="0" rIns="0" bIns="0" anchor="b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FC95A06-731A-62D0-CFDA-7D84D69DCFC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461546" y="4698910"/>
            <a:ext cx="5123901" cy="553422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none" baseline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32BC545E-C050-7044-0FAE-4503651589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20263A07-4780-099C-AAEB-E705934ECC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09109AE7-CBA2-795C-05B3-A830D2677996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6E9E6CBF-EE80-8615-4945-008D73DD0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0598" y="2413762"/>
            <a:ext cx="4609797" cy="0"/>
          </a:xfrm>
          <a:prstGeom prst="line">
            <a:avLst/>
          </a:prstGeom>
          <a:ln w="12700" cap="rnd">
            <a:solidFill>
              <a:schemeClr val="tx2">
                <a:lumMod val="40000"/>
                <a:lumOff val="60000"/>
                <a:alpha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">
            <a:extLst>
              <a:ext uri="{FF2B5EF4-FFF2-40B4-BE49-F238E27FC236}">
                <a16:creationId xmlns:a16="http://schemas.microsoft.com/office/drawing/2014/main" id="{F871899F-7393-04EB-4674-88424770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0598" y="3150078"/>
            <a:ext cx="4609797" cy="0"/>
          </a:xfrm>
          <a:prstGeom prst="line">
            <a:avLst/>
          </a:prstGeom>
          <a:ln w="12700" cap="rnd">
            <a:solidFill>
              <a:schemeClr val="tx2">
                <a:lumMod val="40000"/>
                <a:lumOff val="60000"/>
                <a:alpha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>
            <a:extLst>
              <a:ext uri="{FF2B5EF4-FFF2-40B4-BE49-F238E27FC236}">
                <a16:creationId xmlns:a16="http://schemas.microsoft.com/office/drawing/2014/main" id="{FAB95E92-379E-B22D-D07C-62BB874E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0598" y="3895592"/>
            <a:ext cx="4609797" cy="0"/>
          </a:xfrm>
          <a:prstGeom prst="line">
            <a:avLst/>
          </a:prstGeom>
          <a:ln w="12700" cap="rnd">
            <a:solidFill>
              <a:schemeClr val="tx2">
                <a:lumMod val="40000"/>
                <a:lumOff val="60000"/>
                <a:alpha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16EA8662-B4F9-3505-F72F-B02B538B0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0598" y="4659839"/>
            <a:ext cx="4609797" cy="0"/>
          </a:xfrm>
          <a:prstGeom prst="line">
            <a:avLst/>
          </a:prstGeom>
          <a:ln w="12700" cap="rnd">
            <a:solidFill>
              <a:schemeClr val="tx2">
                <a:lumMod val="40000"/>
                <a:lumOff val="60000"/>
                <a:alpha val="5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3">
            <a:extLst>
              <a:ext uri="{FF2B5EF4-FFF2-40B4-BE49-F238E27FC236}">
                <a16:creationId xmlns:a16="http://schemas.microsoft.com/office/drawing/2014/main" id="{FFE9B368-D527-01EB-F0D1-C30D8E6DF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9FE232FF-D2BE-4E0E-DA3B-FD396BC3B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329111F0-F918-BC57-289A-D24923BDE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693E98BD-67D0-8DD3-774C-EAEDE6113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254561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EE91F16-1ECB-03CB-EDBA-67816D5092FE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5735344" y="469430"/>
            <a:ext cx="6032576" cy="439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43790D7-8F49-6362-2C15-0D2A18396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344" y="4923140"/>
            <a:ext cx="6045200" cy="90466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15" name="Picture Placeholder 14" descr="A desk with a calculator, documents, a smartphone, and a pen holder.">
            <a:extLst>
              <a:ext uri="{FF2B5EF4-FFF2-40B4-BE49-F238E27FC236}">
                <a16:creationId xmlns:a16="http://schemas.microsoft.com/office/drawing/2014/main" id="{A6C00183-3017-A379-A605-4279744E29C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2020" y="872259"/>
            <a:ext cx="4496227" cy="49555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E70ACA-83CC-8727-D6AB-DC18E3AB6E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2C2D766-F93F-8D73-7081-45ED34B0F00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3B436D7-B594-1611-FCBD-E13D78C7330D}"/>
              </a:ext>
            </a:extLst>
          </p:cNvPr>
          <p:cNvSpPr>
            <a:spLocks noGrp="1"/>
          </p:cNvSpPr>
          <p:nvPr>
            <p:ph type="sldNum" sz="half" idx="20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18DA9E6-714B-8B49-FC71-2A3686BA5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0" y="4219388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DACD4B-FDF2-BE97-FE71-B6B203433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29709" y="433710"/>
            <a:ext cx="3915151" cy="3771393"/>
          </a:xfrm>
          <a:custGeom>
            <a:avLst/>
            <a:gdLst>
              <a:gd name="connsiteX0" fmla="*/ 3915151 w 3915151"/>
              <a:gd name="connsiteY0" fmla="*/ 0 h 3771393"/>
              <a:gd name="connsiteX1" fmla="*/ 3491071 w 3915151"/>
              <a:gd name="connsiteY1" fmla="*/ 0 h 3771393"/>
              <a:gd name="connsiteX2" fmla="*/ 3491071 w 3915151"/>
              <a:gd name="connsiteY2" fmla="*/ 3330059 h 3771393"/>
              <a:gd name="connsiteX3" fmla="*/ 0 w 3915151"/>
              <a:gd name="connsiteY3" fmla="*/ 3330059 h 3771393"/>
              <a:gd name="connsiteX4" fmla="*/ 0 w 3915151"/>
              <a:gd name="connsiteY4" fmla="*/ 3771393 h 3771393"/>
              <a:gd name="connsiteX5" fmla="*/ 3915151 w 3915151"/>
              <a:gd name="connsiteY5" fmla="*/ 3771393 h 3771393"/>
              <a:gd name="connsiteX6" fmla="*/ 3915151 w 3915151"/>
              <a:gd name="connsiteY6" fmla="*/ 0 h 377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5151" h="3771393">
                <a:moveTo>
                  <a:pt x="3915151" y="0"/>
                </a:moveTo>
                <a:lnTo>
                  <a:pt x="3491071" y="0"/>
                </a:lnTo>
                <a:lnTo>
                  <a:pt x="3491071" y="3330059"/>
                </a:lnTo>
                <a:lnTo>
                  <a:pt x="0" y="3330059"/>
                </a:lnTo>
                <a:lnTo>
                  <a:pt x="0" y="3771393"/>
                </a:lnTo>
                <a:lnTo>
                  <a:pt x="3915151" y="3771393"/>
                </a:lnTo>
                <a:lnTo>
                  <a:pt x="39151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 sz="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B5D3330-70C1-37CF-8D22-BAF459ADF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8256" y="433710"/>
            <a:ext cx="440975" cy="43855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782949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77456"/>
            <a:ext cx="4142232" cy="494066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22D5403-D428-6D60-B735-641C0CE3ACA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19699" y="877457"/>
            <a:ext cx="6128301" cy="494066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9FE67-9C10-4AC5-7AE5-D720C34F5C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F1751D-4268-7C4C-9272-15243170DB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12790-A345-6FB8-B114-DFC78AB292F7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1788450-E182-A40F-B153-45B57049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7A46BB82-91CD-56DD-D57B-19FC1EE1E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708" y="426004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1CC7238A-D2BC-B9DF-D479-D4DBB26BD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57472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F064613E-7729-DDB1-C84F-F320364DC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334527" y="0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A432B79C-CB19-6360-5BA9-72FBDF13C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762291" y="422716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142364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-item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667" y="692150"/>
            <a:ext cx="7450900" cy="1425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776666E-7119-B52E-FB68-3B3762183B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60428" y="2247809"/>
            <a:ext cx="7173139" cy="613318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452D41-C9BA-952A-1233-7B2AFD8E16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0428" y="2932209"/>
            <a:ext cx="7173141" cy="52026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E004D1-5250-D529-63E8-D7A6A2F7490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160428" y="3626741"/>
            <a:ext cx="7173139" cy="613318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86CD502-5D37-1384-6492-19F8B23360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60428" y="4311141"/>
            <a:ext cx="7173141" cy="52026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0316264-A121-B24F-98A5-242A5231F5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160426" y="5007045"/>
            <a:ext cx="7173139" cy="613318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25B7BE60-7193-978E-6A88-D93FDB6BCF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0426" y="5691445"/>
            <a:ext cx="7173141" cy="52026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413880-8BA3-40F7-E4EB-B5736AD7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353A12-9C8A-289C-8282-2A997ECA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Tincon Hamburg 2025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9161F-6303-389E-228B-53674B1953AB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AB9C2D-EF70-4793-0770-45AB789DE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82667" y="2623161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979DF8-EAB5-42E3-6949-8BF5D7FC7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82667" y="4002093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389006-92B2-44E1-05B9-63CEF740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82665" y="5382397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A8073F2C-75C1-4EFD-ACEF-2412096F0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616018" y="616016"/>
            <a:ext cx="2512194" cy="1280161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691DEB88-9026-FEE1-C106-50BC212B9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2512194"/>
            <a:ext cx="853043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E3EA5E87-295F-6B28-01CC-520C2033F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52399" y="2938198"/>
            <a:ext cx="427763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5B4F6E93-8D13-7176-E85D-E46C3846A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6520" y="3364202"/>
            <a:ext cx="427763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49740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18412-3738-E9A2-F4DD-CDD60FBC7FA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B346E-048F-3002-6F84-0D7265B6FCE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566DC-DD77-AECA-A19F-397663A3DADC}"/>
              </a:ext>
            </a:extLst>
          </p:cNvPr>
          <p:cNvSpPr>
            <a:spLocks noGrp="1"/>
          </p:cNvSpPr>
          <p:nvPr>
            <p:ph type="sldNum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674A01-4078-B7D5-B0F6-A66942F0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251456"/>
            <a:ext cx="10861675" cy="184202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7B67F74-84C3-4C87-39A2-F4160715D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335174" y="428708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C8F16829-F829-2546-91E9-CE7CD44D7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4236" y="-3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zh-CN" alt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30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4983704-B583-1052-563A-B53363B74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399" y="4540250"/>
            <a:ext cx="7833895" cy="869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4DABCCA-E2E8-7FB3-9E94-2D5CBC433A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0400" y="5731072"/>
            <a:ext cx="2127250" cy="26670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algn="l">
              <a:lnSpc>
                <a:spcPct val="120000"/>
              </a:lnSpc>
            </a:pPr>
            <a:r>
              <a:rPr lang="en-US" altLang="zh-CN" sz="1600"/>
              <a:t>Presenter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60C90-A64D-EA57-C250-7F6B5C62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744C9-267E-88FA-6A9B-D9965A1C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68B97-7F5A-074A-AA5F-405C1C9A90B2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92430EE9-AA9B-55F5-E9EB-2477BBEC5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6786" y="1352403"/>
            <a:ext cx="2338939" cy="415319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C7710BA9-6D74-7E0A-A6C5-03915DAC3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75333" y="1772376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71C9C084-8011-DA6C-04F3-93DAB6DE0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751830" y="4622442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C3458FEB-30A1-907F-9C24-4DB1C688A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9172026" y="4622442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A4B7D57A-D0D1-0C35-57C7-0CBB2D3DD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95529" y="1352403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33033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E36AD52-10AA-8FF2-9DBD-006BB4149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068762"/>
            <a:ext cx="7620000" cy="947738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9CFCA-5141-8256-021F-92BB3135FF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37125" y="5676900"/>
            <a:ext cx="2317750" cy="2667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/>
              <a:t>Presenter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B9120-E38E-CE16-47F0-8F3DC507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04969-9E31-5ADB-27D8-169E092A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9EEE4-FE5A-9A5A-EB28-51E4823454B7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78DD2050-C149-DC86-FA33-E6400182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C1A9F0B7-7647-0A46-600F-093B3C3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7E9B1FA-8FCD-502C-664D-87E4130B7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3" name="Freeform 16">
            <a:extLst>
              <a:ext uri="{FF2B5EF4-FFF2-40B4-BE49-F238E27FC236}">
                <a16:creationId xmlns:a16="http://schemas.microsoft.com/office/drawing/2014/main" id="{C0313B8D-267E-4E67-9BB2-73FFF5738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680289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697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 descr="A person in a yellow sweater is writing with a blue pen at a desk, with colorful sticky notes and a calendar on the wall behind.">
            <a:extLst>
              <a:ext uri="{FF2B5EF4-FFF2-40B4-BE49-F238E27FC236}">
                <a16:creationId xmlns:a16="http://schemas.microsoft.com/office/drawing/2014/main" id="{04CD25B5-7E35-A0A0-4AAE-9BE1A85EE2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9625"/>
            <a:ext cx="12192000" cy="4572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838150"/>
            <a:ext cx="11149965" cy="78638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DAD88DE-3BF6-67A2-120C-857D25673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9" y="5702288"/>
            <a:ext cx="8624129" cy="4270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6201C7-6FBA-D43A-E82E-228F01096E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9341" y="5702288"/>
            <a:ext cx="2396383" cy="427050"/>
          </a:xfrm>
        </p:spPr>
        <p:txBody>
          <a:bodyPr lIns="0" tIns="0" rIns="0" bIns="0" anchor="ctr"/>
          <a:lstStyle>
            <a:lvl1pPr marL="0" indent="0" algn="l">
              <a:buFontTx/>
              <a:buNone/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algn="l">
              <a:lnSpc>
                <a:spcPct val="120000"/>
              </a:lnSpc>
            </a:pPr>
            <a:r>
              <a:rPr lang="en-US" altLang="zh-CN" sz="1800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28441-CA48-25FF-5FE1-39F3C36F71D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85ED-11CB-C644-3DC0-F0E848C79E7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DA443-8077-37E3-F841-2049B5CDE319}"/>
              </a:ext>
            </a:extLst>
          </p:cNvPr>
          <p:cNvSpPr>
            <a:spLocks noGrp="1"/>
          </p:cNvSpPr>
          <p:nvPr>
            <p:ph type="sldNum" sz="half" idx="20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45756D65-7C24-CF09-54A3-91DC74A6B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4135326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09637255-2E56-FC74-9109-A3BC8AEE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37255" y="4135326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86B62C6B-94C9-CB1E-C499-3150C5B45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17059" y="3708277"/>
            <a:ext cx="420196" cy="427049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360217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9554"/>
            <a:ext cx="5434584" cy="347523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6" descr="A desk with a calculator, documents, a smartphone, and a pen holder.">
            <a:extLst>
              <a:ext uri="{FF2B5EF4-FFF2-40B4-BE49-F238E27FC236}">
                <a16:creationId xmlns:a16="http://schemas.microsoft.com/office/drawing/2014/main" id="{ABFA94BE-E127-8C23-A23C-2E91D1FDB5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flipH="1">
            <a:off x="860889" y="1399070"/>
            <a:ext cx="4648035" cy="46480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4238" y="4731335"/>
            <a:ext cx="5240899" cy="1184585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C497256-245E-EC2A-B917-DEDA61B3F8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4238" y="6016625"/>
            <a:ext cx="2127250" cy="26670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algn="l">
              <a:lnSpc>
                <a:spcPct val="120000"/>
              </a:lnSpc>
            </a:pPr>
            <a:r>
              <a:rPr lang="en-US" altLang="zh-CN" sz="1600"/>
              <a:t>Presenter Name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8EEF3AA-A630-9D65-D67D-432EA12FE2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0AD288-50C0-FC9F-DFF2-F33E76C918A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012F6B-7CD7-7D6F-0D9F-2BF6EC538CD2}"/>
              </a:ext>
            </a:extLst>
          </p:cNvPr>
          <p:cNvSpPr>
            <a:spLocks noGrp="1"/>
          </p:cNvSpPr>
          <p:nvPr>
            <p:ph type="sldNum" sz="half" idx="25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C2D5054-A5B7-56F1-E3F8-365E2EC8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2278804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E942476-48A2-D607-B84B-FD88A7D36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29708" y="2719093"/>
            <a:ext cx="3915151" cy="3771393"/>
          </a:xfrm>
          <a:custGeom>
            <a:avLst/>
            <a:gdLst>
              <a:gd name="connsiteX0" fmla="*/ 3915151 w 3915151"/>
              <a:gd name="connsiteY0" fmla="*/ 0 h 3771393"/>
              <a:gd name="connsiteX1" fmla="*/ 3491071 w 3915151"/>
              <a:gd name="connsiteY1" fmla="*/ 0 h 3771393"/>
              <a:gd name="connsiteX2" fmla="*/ 3491071 w 3915151"/>
              <a:gd name="connsiteY2" fmla="*/ 3330059 h 3771393"/>
              <a:gd name="connsiteX3" fmla="*/ 0 w 3915151"/>
              <a:gd name="connsiteY3" fmla="*/ 3330059 h 3771393"/>
              <a:gd name="connsiteX4" fmla="*/ 0 w 3915151"/>
              <a:gd name="connsiteY4" fmla="*/ 3771393 h 3771393"/>
              <a:gd name="connsiteX5" fmla="*/ 3915151 w 3915151"/>
              <a:gd name="connsiteY5" fmla="*/ 3771393 h 3771393"/>
              <a:gd name="connsiteX6" fmla="*/ 3915151 w 3915151"/>
              <a:gd name="connsiteY6" fmla="*/ 0 h 377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5151" h="3771393">
                <a:moveTo>
                  <a:pt x="3915151" y="0"/>
                </a:moveTo>
                <a:lnTo>
                  <a:pt x="3491071" y="0"/>
                </a:lnTo>
                <a:lnTo>
                  <a:pt x="3491071" y="3330059"/>
                </a:lnTo>
                <a:lnTo>
                  <a:pt x="0" y="3330059"/>
                </a:lnTo>
                <a:lnTo>
                  <a:pt x="0" y="3771393"/>
                </a:lnTo>
                <a:lnTo>
                  <a:pt x="3915151" y="3771393"/>
                </a:lnTo>
                <a:lnTo>
                  <a:pt x="39151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529751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1354136"/>
            <a:ext cx="6045200" cy="311626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58EC3A8-5CCE-85FA-B884-EEEE2151C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399" y="4540249"/>
            <a:ext cx="6042025" cy="1363927"/>
          </a:xfr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D62EC8-93A3-40EF-101F-50FBD2D5AD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0400" y="6016625"/>
            <a:ext cx="2127250" cy="26670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algn="l">
              <a:lnSpc>
                <a:spcPct val="120000"/>
              </a:lnSpc>
            </a:pPr>
            <a:r>
              <a:rPr lang="en-US" altLang="zh-CN" sz="1600"/>
              <a:t>Presenter Name</a:t>
            </a:r>
          </a:p>
        </p:txBody>
      </p:sp>
      <p:sp>
        <p:nvSpPr>
          <p:cNvPr id="5" name="Picture Placeholder 6" descr="A desk with a calculator, documents, a smartphone, and a pen holder.">
            <a:extLst>
              <a:ext uri="{FF2B5EF4-FFF2-40B4-BE49-F238E27FC236}">
                <a16:creationId xmlns:a16="http://schemas.microsoft.com/office/drawing/2014/main" id="{A4C2926A-B086-77E7-6749-96E15205D1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00956" y="1509621"/>
            <a:ext cx="4535049" cy="45350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0C734-CA33-6E49-8DC7-58412A53CE9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AF6CF-C42D-7D83-ED28-050993A06F5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73787-AD5F-AE86-8867-8BABB73AD9C7}"/>
              </a:ext>
            </a:extLst>
          </p:cNvPr>
          <p:cNvSpPr>
            <a:spLocks noGrp="1"/>
          </p:cNvSpPr>
          <p:nvPr>
            <p:ph type="sldNum" sz="half" idx="25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0E59924-35CD-287B-17A2-484E741FB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2278804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1CB918F-9B11-F269-BA0F-2847E01A7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7140" y="2719093"/>
            <a:ext cx="3915151" cy="3771393"/>
          </a:xfrm>
          <a:custGeom>
            <a:avLst/>
            <a:gdLst>
              <a:gd name="connsiteX0" fmla="*/ 3915151 w 3915151"/>
              <a:gd name="connsiteY0" fmla="*/ 0 h 3771393"/>
              <a:gd name="connsiteX1" fmla="*/ 3491071 w 3915151"/>
              <a:gd name="connsiteY1" fmla="*/ 0 h 3771393"/>
              <a:gd name="connsiteX2" fmla="*/ 3491071 w 3915151"/>
              <a:gd name="connsiteY2" fmla="*/ 3330059 h 3771393"/>
              <a:gd name="connsiteX3" fmla="*/ 0 w 3915151"/>
              <a:gd name="connsiteY3" fmla="*/ 3330059 h 3771393"/>
              <a:gd name="connsiteX4" fmla="*/ 0 w 3915151"/>
              <a:gd name="connsiteY4" fmla="*/ 3771393 h 3771393"/>
              <a:gd name="connsiteX5" fmla="*/ 3915151 w 3915151"/>
              <a:gd name="connsiteY5" fmla="*/ 3771393 h 3771393"/>
              <a:gd name="connsiteX6" fmla="*/ 3915151 w 3915151"/>
              <a:gd name="connsiteY6" fmla="*/ 0 h 377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5151" h="3771393">
                <a:moveTo>
                  <a:pt x="3915151" y="0"/>
                </a:moveTo>
                <a:lnTo>
                  <a:pt x="3491071" y="0"/>
                </a:lnTo>
                <a:lnTo>
                  <a:pt x="3491071" y="3330059"/>
                </a:lnTo>
                <a:lnTo>
                  <a:pt x="0" y="3330059"/>
                </a:lnTo>
                <a:lnTo>
                  <a:pt x="0" y="3771393"/>
                </a:lnTo>
                <a:lnTo>
                  <a:pt x="3915151" y="3771393"/>
                </a:lnTo>
                <a:lnTo>
                  <a:pt x="39151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94064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EE91F16-1ECB-03CB-EDBA-67816D5092FE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656600" y="478859"/>
            <a:ext cx="5780382" cy="439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5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A4A035C-5A23-A717-776A-3A8312AAE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00" y="4940300"/>
            <a:ext cx="5776582" cy="1017588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4" descr="A desk with a calculator, documents, a smartphone, and a pen holder.">
            <a:extLst>
              <a:ext uri="{FF2B5EF4-FFF2-40B4-BE49-F238E27FC236}">
                <a16:creationId xmlns:a16="http://schemas.microsoft.com/office/drawing/2014/main" id="{7941C6F0-1082-A975-460C-150A11F578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632810" y="858935"/>
            <a:ext cx="4737811" cy="49685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E70ACA-83CC-8727-D6AB-DC18E3AB6E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2C2D766-F93F-8D73-7081-45ED34B0F00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3B436D7-B594-1611-FCBD-E13D78C7330D}"/>
              </a:ext>
            </a:extLst>
          </p:cNvPr>
          <p:cNvSpPr>
            <a:spLocks noGrp="1"/>
          </p:cNvSpPr>
          <p:nvPr>
            <p:ph type="sldNum" sz="half" idx="20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4FBD0B6-3F8E-9BE9-5706-64F2B4624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91" y="4219388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AF9602F-7F10-CD5B-8E33-183ECE8F5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7847140" y="433710"/>
            <a:ext cx="3915151" cy="3771393"/>
          </a:xfrm>
          <a:custGeom>
            <a:avLst/>
            <a:gdLst>
              <a:gd name="connsiteX0" fmla="*/ 3915151 w 3915151"/>
              <a:gd name="connsiteY0" fmla="*/ 0 h 3771393"/>
              <a:gd name="connsiteX1" fmla="*/ 3491071 w 3915151"/>
              <a:gd name="connsiteY1" fmla="*/ 0 h 3771393"/>
              <a:gd name="connsiteX2" fmla="*/ 3491071 w 3915151"/>
              <a:gd name="connsiteY2" fmla="*/ 3330059 h 3771393"/>
              <a:gd name="connsiteX3" fmla="*/ 0 w 3915151"/>
              <a:gd name="connsiteY3" fmla="*/ 3330059 h 3771393"/>
              <a:gd name="connsiteX4" fmla="*/ 0 w 3915151"/>
              <a:gd name="connsiteY4" fmla="*/ 3771393 h 3771393"/>
              <a:gd name="connsiteX5" fmla="*/ 3915151 w 3915151"/>
              <a:gd name="connsiteY5" fmla="*/ 3771393 h 3771393"/>
              <a:gd name="connsiteX6" fmla="*/ 3915151 w 3915151"/>
              <a:gd name="connsiteY6" fmla="*/ 0 h 377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5151" h="3771393">
                <a:moveTo>
                  <a:pt x="3915151" y="0"/>
                </a:moveTo>
                <a:lnTo>
                  <a:pt x="3491071" y="0"/>
                </a:lnTo>
                <a:lnTo>
                  <a:pt x="3491071" y="3330059"/>
                </a:lnTo>
                <a:lnTo>
                  <a:pt x="0" y="3330059"/>
                </a:lnTo>
                <a:lnTo>
                  <a:pt x="0" y="3771393"/>
                </a:lnTo>
                <a:lnTo>
                  <a:pt x="3915151" y="3771393"/>
                </a:lnTo>
                <a:lnTo>
                  <a:pt x="39151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 sz="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19D0C73D-F93A-5A6B-5C89-EC8FC5CA9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7852769" y="433710"/>
            <a:ext cx="440975" cy="43855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540421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23" y="1231969"/>
            <a:ext cx="3200827" cy="471163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F92CF81-475B-E11D-832D-0072BAC9D8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57675" y="1231969"/>
            <a:ext cx="7025387" cy="471163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32BC545E-C050-7044-0FAE-4503651589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20263A07-4780-099C-AAEB-E705934ECC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09109AE7-CBA2-795C-05B3-A830D2677996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FFE9B368-D527-01EB-F0D1-C30D8E6DF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9FE232FF-D2BE-4E0E-DA3B-FD396BC3B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329111F0-F918-BC57-289A-D24923BDE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693E98BD-67D0-8DD3-774C-EAEDE6113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214773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1" y="831919"/>
            <a:ext cx="10504000" cy="52818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69B066B4-ACB0-28F0-C3B6-67C63A589E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1" y="1485900"/>
            <a:ext cx="10504000" cy="4457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80879DF8-9526-92CF-8230-C70EF354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B07FD68B-1AD6-101F-D3DE-DAF3C92C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1AC2A36-7979-BA48-54B9-95E1A6C40512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5ABBDD1E-8CA9-5C8B-14F1-96A2532D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9DB0A1A7-C301-36DF-8F7A-18719CBF0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945" y="426004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A355DAF5-28E4-5925-6DA3-38CCBA1F4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431996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11D44271-EF1F-8303-4243-8A72DF6D0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003285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865388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9B89C60-EF19-F6F1-7257-C0BC3472E62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3375" y="190500"/>
            <a:ext cx="11525250" cy="59388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B5C6FA2-90C7-08DA-BDF0-89E45ACA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BBD8900-DDD8-D599-6C12-EA7E0804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585E52-E701-4675-88B0-9E59E89AD1CD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8556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10504000" cy="8489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5D99071-8469-2F9D-85C7-75498231710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1" y="1876425"/>
            <a:ext cx="10504000" cy="406717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5433F8CD-8B1C-F759-42F9-3B3374AA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B3DFB43-803E-641F-E9EF-8CD3098D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FD39A52-5EC5-CA59-5294-453476F7F89E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0E0B388F-0FE0-B6D7-F2BC-FC99409AC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51DEDEB4-48CF-C1E9-4407-F0CABC147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945" y="426004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891DE7FF-C57C-1CD5-FF97-087CC77A1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431996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F6627F8D-557C-C989-6B73-4EC3FE6F5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003285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790031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56A1C0D-8354-4EBB-BAC5-55B8932C331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667375" y="2385975"/>
            <a:ext cx="5680626" cy="245479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2CB2F7E1-9F23-D397-D992-8D69FD51E1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CA2385B-8506-2D5D-F07B-2E09284ADD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368BEC8-7387-5B4D-7CCA-4C8B0CE33374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95E810B7-3620-D906-C0C4-97BC02CE6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F1124C05-E6B0-DDED-8F57-17508F5D8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AC47281E-14E9-4F7A-156F-6A77FE744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AFCD36A2-457D-5843-DE05-EAE43B17D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117154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6513B916-63AB-A388-7882-766F60A6E4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00649" y="2258568"/>
            <a:ext cx="6147351" cy="3557016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E22DB2-1C39-84E4-0FE0-A2F296AF50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DD7F3D-2965-DB48-7373-4FBBF68B0A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BDB344-D893-6274-41D1-D5E6DA9282D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0682207-BEA6-1CC7-B6FF-820FE21D9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90806" y="0"/>
            <a:ext cx="401193" cy="39773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001EA4F1-77C1-276D-08ED-B686A2670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92033" y="397734"/>
            <a:ext cx="399377" cy="40026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4B00C23-DE19-2EC5-068B-4FBE8A2E4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0992050" y="0"/>
            <a:ext cx="401193" cy="39773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67A03CBB-1F42-A2CB-AE12-A7B11C168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90806" y="797994"/>
            <a:ext cx="399377" cy="40026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88597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2595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109587"/>
            <a:ext cx="4145582" cy="463882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E45B5BB-1826-D3AB-22C7-5A160F6D107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19699" y="1109587"/>
            <a:ext cx="6128301" cy="46388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3427F-794A-5F66-49D6-54CFCA2913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98473E-336E-B13F-2690-DA45206C89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B3D79-D6C0-B872-9C9F-86900C2B6083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FF662FE3-8DEC-6672-AB7C-3EB25539D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0"/>
            <a:ext cx="431229" cy="427511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4FE3D795-418D-1CFF-7D7B-61B867947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30578" y="427511"/>
            <a:ext cx="429278" cy="430227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9AF0560-4C26-5021-7336-24E0BBFD9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58556" y="0"/>
            <a:ext cx="431229" cy="427511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310526FF-AF06-7908-5126-67880AE66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950" y="857739"/>
            <a:ext cx="429278" cy="430227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008644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94314" cy="51941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9B5BB62-1676-802D-28CA-B06F5C2C949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25" y="831918"/>
            <a:ext cx="6728375" cy="51713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B616CCD-D701-115B-BB1B-C182994067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F643B98-6E2D-806D-A578-B5CF198C6A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B716E9F-8D35-9090-39B7-A4E34B7FF904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997D301-30B0-BF10-46FB-ADBABF36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53196826-9F2A-FE50-5F19-F64F9F72A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33EA388E-880F-C7E5-E2E5-D90A7662F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F63E94EF-2901-1535-5D14-9F1233BF2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898012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828" y="1467469"/>
            <a:ext cx="5976078" cy="1741243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FE79FA3-EB7B-08A9-30C4-84F82ED3EB8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64829" y="3428999"/>
            <a:ext cx="5976077" cy="2389117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CEF7B94-8DF5-CD59-61D5-3089382676E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4CF5E1F-98F4-D429-818E-9D44CFA3E3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22A3235-521E-4C45-CDC3-6698C3865746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5336" y="1467469"/>
            <a:ext cx="2659081" cy="43200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AEB61E72-1084-D791-0662-FC100A43B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C1C729B3-1B41-5507-CBAC-58E69275C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945" y="426004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DD336441-2E54-E218-F16A-B0ECE84AE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431996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5884BEB0-5C9E-8AE1-4760-285A440E1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003285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866433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000" y="825622"/>
            <a:ext cx="6858000" cy="93268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9720A26-C873-5C29-E72D-90F3B1CB32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90001" y="1895475"/>
            <a:ext cx="6845169" cy="3922642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8505280F-C00B-D852-D936-3C62B327FA1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649DE42-A034-6938-4645-DADFDF1A59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3716C51-B5CA-9A24-279D-F2F076975B91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9"/>
            <a:ext cx="337403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F3807AB-A960-C1FA-B9B5-5323E912F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D00BC8B3-50EE-3DC1-51C9-B5585196D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011860CD-6625-E573-D0AB-DD780DDB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F15E657D-9708-6AD2-41B6-BCE5D3F9A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501558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613" y="831918"/>
            <a:ext cx="4361688" cy="152704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8"/>
            <a:ext cx="576750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72E3C85-5B78-070D-0E85-F61C36C6DE2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85613" y="2505074"/>
            <a:ext cx="4349557" cy="3498207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81AE97C-0D8A-97CD-143B-4E873DF8D4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6DCA34A-BD0C-B4B3-3A81-BC2314E693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D8F7D4F-C51A-2B0B-3320-9FFF5DEF75C2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913B7FA-DF66-9A42-9196-7AD2A8E7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AFF422F5-A586-964B-51D9-B6E8BCE80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D2898C3-C59B-1BEB-28CF-DD2150F0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7900C280-B9AD-55EC-A2F2-5BF54961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884142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0E64AB3-51D9-9992-E51A-78ADA62E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3" y="831918"/>
            <a:ext cx="4361688" cy="152704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70DBB60-4744-4506-B04A-029A56CA366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63" y="2505074"/>
            <a:ext cx="4349557" cy="3498207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92B4E0B-09D2-1770-AF0A-79593CF5C0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0428" y="831918"/>
            <a:ext cx="576750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B3F20AB-D164-609C-9D26-6BE8679C14A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E316387-4B77-3018-C8D4-20B9C9A4F7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C9441A4-CAF7-5B2A-2ADE-FC2E43652527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5ED2DB15-A178-88C7-5262-D5BF96969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761A9A58-8325-8CF2-D7A3-B44FA3E26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945" y="426004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F55789C7-6AFB-B4A6-ADA1-CA1E7D5BD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431996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BF7BEB2F-49A2-5201-C771-B110DEB1D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2291" y="6003285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059435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064" y="825622"/>
            <a:ext cx="4522936" cy="9326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8"/>
            <a:ext cx="5648242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B8BE4E3-0A8E-B7FF-17E3-5F829F6F7B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25065" y="1962150"/>
            <a:ext cx="4510106" cy="404113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BE74478-B59C-F28B-B6EC-90D5793F31E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5A0F753-A2C8-3093-4545-3E25F7C420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C5C86C9-7977-210C-FF76-5D76368777C8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5FC2361-0921-A5EE-A48C-3AE54D6F1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FFDD853F-6E3C-53A6-7449-4BF464A4C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2B35B4EF-EFBB-90E4-C362-B0E484C41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12EA2A9A-71AC-7D92-AA4D-2E791ED6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270747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90" y="831919"/>
            <a:ext cx="4572000" cy="9326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C1E2C21-EE4B-2C8B-7CB9-35AD1DFBB81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73491" y="1971674"/>
            <a:ext cx="4571999" cy="4031607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1" y="831919"/>
            <a:ext cx="543028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D8EF016-30D8-AA3C-015A-9589348E6E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AA0C6602-1676-63D6-1D45-CB08F67086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B99027E-21B7-3B09-FAEC-51F2F6D94368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DE6F2C8-E586-9C4B-CC6E-8B149A29B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2C0B3833-ED9E-3D8F-8DE7-0EF738885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C0B80A75-F7DC-AECC-C696-A3DCFAD3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4644226-D2C8-98C1-9FFC-9F9CEDB3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226253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432" y="831918"/>
            <a:ext cx="3401568" cy="152704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8"/>
            <a:ext cx="6740144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8866772-5D8C-7D5B-603A-E01C3829C24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946432" y="2524125"/>
            <a:ext cx="3388738" cy="347915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0856071-9E72-6DF2-24DA-6DDD1D79073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681BCF4-A353-2281-3C52-1E845F1D2C5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5B11221-490C-0DC9-8606-B7DFB7A2F599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8744F2A-4738-CC83-ECD1-CF75C356A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4623F3AC-8D7A-9C6C-3513-8FF1E16B4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13E313C-E903-EF50-5599-0068431AE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7D438454-D855-FBEA-6F68-E21B6174B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661707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01568" cy="152704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E80394F-C876-E714-3A69-F59CC531005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6823" y="2495550"/>
            <a:ext cx="3388745" cy="350773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1" y="831919"/>
            <a:ext cx="658622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C25AF93-C1B3-16E8-C0D6-0020B156A6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9154FF2-CCF0-894A-78AD-CCE657F16A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C4A122A-B87C-0622-0330-09EB9AC986A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1C31CA3-9481-9C28-BA6D-C5B25DFD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E8DEDD24-7A3F-101A-D9B9-BC14A2532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CDC830B8-4070-6414-56D5-754C22B5D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48221A83-6D02-160E-DC65-A7888C470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1084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5289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454" y="831919"/>
            <a:ext cx="3273552" cy="2035696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9"/>
            <a:ext cx="6937365" cy="509168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345FCE3-693B-9463-54D7-0D1001E3775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3454" y="3009900"/>
            <a:ext cx="3273552" cy="299338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6D3ACBF-734F-AE25-9603-59B9EBFEC36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6ACF095-08CC-B967-EAF6-461C7D6FA7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87C7E7D-1817-9262-B005-EB5E3734C1C8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F1DE08-0842-0E3E-8231-68FD0BB71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2C58A66E-429E-1DA0-6F92-1617CE0BB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71DA3FA5-CE31-5A8A-E3BB-7F74B5338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3696DE3F-0564-CCBB-8009-781ACB37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771131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9"/>
            <a:ext cx="10504001" cy="347206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8" y="4509559"/>
            <a:ext cx="4579339" cy="151652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4EA3A98-C5E3-B2CD-9EFA-62B317B0BC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638800" y="4509559"/>
            <a:ext cx="5696373" cy="1516522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58A34-E3F0-8B8A-BCFB-8358498FC20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0300A-4E7A-2EDB-59D2-1CB0DA10061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06D6A-CC2F-C84A-C8E6-8CE8C62B6197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CA0D19C-970E-A781-D287-30B0BFD98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5B2C7366-AEAB-C81B-8135-B3607F496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35174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E621B01-C155-8ABE-4692-F3D9CBECB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0905465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061983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65938"/>
            <a:ext cx="10504001" cy="255600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3785800"/>
            <a:ext cx="2953618" cy="224028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92DBEFC-CE96-296C-F6BD-DA8A229B49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971926" y="3785800"/>
            <a:ext cx="7363248" cy="2240281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FBC6B-537B-DB90-4A5A-5A8D081296A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70822BA-F7DF-D952-F905-8B49D67C88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F0DC4AA-2D43-DFEB-33A4-3DB62C2B2AF0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C675A4C-482A-AB12-4B1E-BD0B580F4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11FC9B7C-6843-C1E4-D432-4CADCA89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35174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58AA8C0-7CA2-E4C7-E229-75A563253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0905465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561883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2953618" cy="224027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B250CB0-816D-4BD3-B674-5CF861DACCD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10026" y="824389"/>
            <a:ext cx="7337974" cy="2247808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3310759"/>
            <a:ext cx="10504001" cy="2722852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215D636A-1DE5-272B-114F-84F7EF0D97A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6768F1E-5D7B-152B-B6A1-4925F25D34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2C08477-322B-6E2E-FD4D-5289E0845986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5C381C5-01BE-F8A2-36AD-180115739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36B65BB7-D378-0ECA-A109-4CC2BB36F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FEB09A4-E771-AF7D-C489-A1F87985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498F6B0F-FE97-F1CA-4FE0-F8CDBBBCA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682176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3" y="858337"/>
            <a:ext cx="10504000" cy="9704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8F81365-87E5-251B-1BCF-ABF6619D4CB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19950" y="2081048"/>
            <a:ext cx="4158013" cy="394503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963" y="2081048"/>
            <a:ext cx="6157458" cy="394503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AF5F04F-3552-0155-4200-E7A1C4EFAB5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AB6C59A-71D8-22D7-CE98-1DDAF46D2A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B553B0B-2158-2C4D-C27C-A2D2B55F9A7D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2655BF5-7AA7-4039-DC01-2AEA1413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770227A5-2556-848F-9137-2A55DE728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D5B85F0-622A-57B2-715A-66B3AF0AA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2C03148-53E0-2169-1532-E2E4B4195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282627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52884"/>
            <a:ext cx="4672584" cy="145389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2459420"/>
            <a:ext cx="4672584" cy="354569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18A94AB-7FF2-4DBC-2B05-B19E76917E4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638800" y="852884"/>
            <a:ext cx="5696373" cy="5173197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1C7FBB2-8AD5-E6A9-791C-CE7DA966EC6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4309A19-5C82-3309-2A28-547A4E7EAE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4D373E6-1C6D-8642-5490-D3B1F9F41D2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73A0C8E-77D0-D5C8-307B-938157217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853E42F0-47C8-3EB7-1F19-F750A4801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E2F9F7F0-85E0-B87D-444C-C2361D332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9F9E29C1-F3F8-A591-16E9-2B7A137D4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911440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657603" cy="149570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2490951"/>
            <a:ext cx="3657603" cy="349332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FA52BEC-7ABC-50F9-535E-F0C3BE9893A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57726" y="831919"/>
            <a:ext cx="6677448" cy="5152355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E123173-E773-532C-8CA5-400A681543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CE1EE5A-6450-C886-E63C-4D2E9F5F0F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D1CC321-2957-0400-79AD-699C25EDFF9B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53F13E-2E6C-4DEC-51C1-AC1142651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B5FF15E2-F953-F376-A1FD-4F85C5A9A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E9E4F101-61A5-5CE5-F69B-1EBC00B9F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F5CBF912-5007-F0D7-FEDB-0AAACC658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148281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4F8927-891C-4D7A-C2D3-6EB5EF6712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489314B-CDC1-7F7E-C4DD-AAC0E5222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48517417-50F3-3145-756F-4329495F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01B9B22-62B7-A5FB-8C81-A533C121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4932EF6-F6A7-A4CA-3842-3D63A1E830D1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6461C7F-0799-5184-39D8-D6CF9CB69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1AB745B1-1B39-DCB5-CAC0-E02861EC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E58E144-4CEE-6B86-8095-3B46EB99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297A7982-7C87-B89D-0F9A-1D024915B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59974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5864E89-BB6D-F63B-20D5-0E9DEC6622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025B81-7CF7-78BA-1674-18CF4DE476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3D931-6346-BB46-A603-5C7481EFE45C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6733AE5-0D5D-A6C7-9D11-033BA4AB8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309A476-4267-6CB4-13B1-8D2102BB5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35174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343934B-DBB1-E411-29F1-D4F47D1C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0905465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96F8A92-525B-C0D8-CE7E-E6EEF7AAC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88" y="85471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836531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605F54-6987-5B06-7D18-385EEFEEE5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5E3AF-7096-6917-C862-147100973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BB9F0A5-060E-CE98-CA0A-2FFDD32FB84B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63448F8-6FFE-99E6-1EC9-6E8BC4C94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C888063-E967-0D50-92DE-2034B012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35174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A7E5103-84AB-E8CD-5150-A57DE1BA1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0905465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483C990-24B0-5FD0-A784-8BCF7C3A1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88" y="85471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44835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2985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29043"/>
            <a:ext cx="10652760" cy="11338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39A2652-0965-F6B5-998E-C6EC1B9B6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9A8381-0C69-883F-03D9-9538D02E4A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EA39D9-C31E-649F-A5D9-FC2D4FBB0D46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3508BFF-967B-7F9C-3CCA-964277E91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E38BD0-21B6-FA26-3444-7A989E773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35174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1929281-B727-BC89-C33C-8528BE54F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0905465" y="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CBD4466-8AC5-BD1F-02CF-6D2B9426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88" y="854710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027342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919"/>
            <a:ext cx="10515600" cy="11322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DF661-6990-4747-C277-61246E52EC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823" y="2147455"/>
            <a:ext cx="5143920" cy="38786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2FE29D-91CF-B2DE-DEA2-75EF5BE788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1251" y="2147455"/>
            <a:ext cx="5143920" cy="38786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D182AF1D-5CFE-B9F5-3337-E5B575C5EB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85FD5EF-4D46-8AA7-AE04-64FE00AE2A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85744AF-3F93-372A-A9B2-90594BF4CD1A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C48AFE3-82F7-4801-D20D-7CF473527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54B2C388-87FD-655A-2A84-89019A067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2D06BE1A-02B2-BE27-526E-ACEC6A91F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05F9FCA-7E9D-1601-F2B7-45FEA18C2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3024157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74" y="838988"/>
            <a:ext cx="10461626" cy="11432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000" y="2142935"/>
            <a:ext cx="5157787" cy="559834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5B0019-E601-A7C3-16B6-D9384E6F33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823" y="2863423"/>
            <a:ext cx="5143920" cy="316265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812" y="2142935"/>
            <a:ext cx="5183188" cy="559834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5346D32-CCA3-0C2B-EA94-34F543B3E3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1251" y="2863423"/>
            <a:ext cx="5143920" cy="316265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42E1163-D084-CFE8-91C4-8A5E0B945C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C35327D-7E30-F96B-2813-5DEACA2538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EE915EA-3D19-3199-076B-D976C811E677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83838BE-9616-1EA8-0CAA-CE2B04CA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86683AC4-F6DB-94C2-AD96-26F92E109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0AEA82EC-B8F1-CB92-3134-784B6A5BB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56806C72-68EE-29A0-AAA3-2780E2D6B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165486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701800"/>
            <a:ext cx="3567642" cy="36025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AC11847F-5B72-C042-167E-94C2B8781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29288"/>
            <a:ext cx="11335168" cy="428711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413880-8BA3-40F7-E4EB-B5736AD7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353A12-9C8A-289C-8282-2A997ECA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Tincon Hamburg 2025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9161F-6303-389E-228B-53674B1953AB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>
          <a:xfrm>
            <a:off x="7677568" y="6400800"/>
            <a:ext cx="3657600" cy="266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3774ACF-453F-191A-8CC1-5062D32E9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7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24FE0305-D16E-A2B4-2416-317566F47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68" y="6021345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2833056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-item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32" y="617759"/>
            <a:ext cx="10553138" cy="9234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2D9C35C-FE7A-2606-3BF7-0DD55FE91DE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054095" y="1818747"/>
            <a:ext cx="4256019" cy="830527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AA255E-A9F7-64F2-4185-89F6B230D3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54096" y="2723284"/>
            <a:ext cx="4256020" cy="402629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38EEC2C-D0E1-7BF6-1F07-61A2FA4156C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54093" y="3344776"/>
            <a:ext cx="4256019" cy="830527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D113AFF-B32F-701A-C199-5993F526E2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54094" y="4249313"/>
            <a:ext cx="4256020" cy="402629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530C7-8376-4FE6-5A73-9B4E9D257CAB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54093" y="4881064"/>
            <a:ext cx="4256019" cy="830527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B61E22B-AF0A-C90B-8B8C-B2C63BE6260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4094" y="5785601"/>
            <a:ext cx="4256020" cy="402629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BB38F7B-AD18-9B5A-2040-A338BD98347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525097" y="1818747"/>
            <a:ext cx="4256019" cy="830527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756C2BDB-B9FA-A823-794C-40C06F2E5D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5098" y="2723284"/>
            <a:ext cx="4256020" cy="402629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19914AD-BD15-D5E8-214B-C0514EABB2A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525101" y="3356655"/>
            <a:ext cx="4256019" cy="830527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4E8AD6EB-E1C4-9DF7-5E39-F1AE37674A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5102" y="4261192"/>
            <a:ext cx="4256020" cy="402629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59DFA9A-949C-E801-CEB3-53DADD3E400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525099" y="4882684"/>
            <a:ext cx="4256019" cy="830527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84F1887-0950-B872-45A0-E42DC90567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25100" y="5787221"/>
            <a:ext cx="4256020" cy="402629"/>
          </a:xfrm>
        </p:spPr>
        <p:txBody>
          <a:bodyPr lIns="0" tIns="0" rIns="0" bIns="0">
            <a:normAutofit/>
          </a:bodyPr>
          <a:lstStyle>
            <a:lvl1pPr marL="0" indent="0" algn="l">
              <a:buFontTx/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413880-8BA3-40F7-E4EB-B5736AD7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353A12-9C8A-289C-8282-2A997ECA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Tincon Hamburg 2025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9161F-6303-389E-228B-53674B1953AB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AFC5CB-6377-F1F8-D257-8B5480903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398" y="3947551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C4409F-782A-C9BD-37FF-F2C0AB501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396" y="5473580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8F91057-1EA6-930F-A379-A9645B787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394" y="2409643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B4A6F2E-6C27-C29A-8E76-227CDF4D4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7392" y="2409643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760381-09C0-1651-094D-2E5E8BD72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7390" y="3935672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696E249F-C7EB-0231-EA81-C6E82F1B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3C9FF1E-A0F4-D3AE-6CB4-5CF407A8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1C2BF18A-B722-B5FE-1AC8-E44F05804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34779-527A-5D76-E4D2-BEEF319A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7390" y="5471960"/>
            <a:ext cx="1524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89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17575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000" y="2724912"/>
            <a:ext cx="3595634" cy="3301168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4FD12B5-C08B-43C2-5F7C-4A28BC1E9DB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0100" y="831919"/>
            <a:ext cx="6672962" cy="51941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B5203DB-DA17-33CF-A295-FF44A678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74E1595-A81A-1E52-AAE8-D2DBC7A0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2E19276-C47C-E9F4-D239-56927281C561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EB1EA01-7484-3B83-FC1C-4E2EF8B3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762288" y="643199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323DC105-DFF8-5F1B-F380-BF0A6726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1335170" y="6003283"/>
            <a:ext cx="427764" cy="428710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62DAC594-AD47-415E-86E0-31A1DD15E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306EBC57-7C1A-9AEC-B52A-63C69BA65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9059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828975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75" y="831919"/>
            <a:ext cx="7342307" cy="179121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D1D85E0-4E77-E90F-B8F2-FDEFE828375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7175" y="2847974"/>
            <a:ext cx="10435887" cy="32813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57D1C-CDC2-0E5D-67EA-B14368C82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0D4B17-6359-315B-E9E9-E55BB02E15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1013EED-67B4-03D8-79CD-3FC93A0C4C15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98746BD-760E-A84C-738A-E2024BE7B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762291" y="-3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7A92588C-728C-AC98-0CBB-CDC6D09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335174" y="426001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2319525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251456"/>
            <a:ext cx="10861675" cy="184202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319336D0-54B4-2AA8-29AE-C4D3A2D197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25462" y="1028700"/>
            <a:ext cx="3657600" cy="2400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CB7DA-9AEE-6FA1-087D-DA71265B9D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27E333-BC16-126E-3672-5F9DE9B4CF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42A9DAD-A20E-2993-8C88-487838E87FA0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08EE525-BA35-6816-DAD0-0CA759D8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335174" y="428708"/>
            <a:ext cx="429709" cy="426004"/>
          </a:xfrm>
          <a:custGeom>
            <a:avLst/>
            <a:gdLst/>
            <a:ahLst/>
            <a:cxnLst/>
            <a:rect l="l" t="t" r="r" b="b"/>
            <a:pathLst>
              <a:path w="3255685" h="3136141">
                <a:moveTo>
                  <a:pt x="0" y="0"/>
                </a:moveTo>
                <a:lnTo>
                  <a:pt x="3255685" y="0"/>
                </a:lnTo>
                <a:lnTo>
                  <a:pt x="3255685" y="3136141"/>
                </a:lnTo>
                <a:lnTo>
                  <a:pt x="0" y="3136141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zh-CN" altLang="en-US" sz="80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30CC9933-AFEE-4AFD-2132-FF5A8D515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1764236" y="-3"/>
            <a:ext cx="427764" cy="428711"/>
          </a:xfrm>
          <a:custGeom>
            <a:avLst/>
            <a:gdLst/>
            <a:ahLst/>
            <a:cxnLst/>
            <a:rect l="l" t="t" r="r" b="b"/>
            <a:pathLst>
              <a:path w="646107" h="656644">
                <a:moveTo>
                  <a:pt x="0" y="0"/>
                </a:moveTo>
                <a:lnTo>
                  <a:pt x="646107" y="0"/>
                </a:lnTo>
                <a:lnTo>
                  <a:pt x="646107" y="656644"/>
                </a:lnTo>
                <a:lnTo>
                  <a:pt x="0" y="656644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zh-CN" altLang="en-US" sz="800"/>
          </a:p>
        </p:txBody>
      </p:sp>
    </p:spTree>
    <p:extLst>
      <p:ext uri="{BB962C8B-B14F-4D97-AF65-F5344CB8AC3E}">
        <p14:creationId xmlns:p14="http://schemas.microsoft.com/office/powerpoint/2010/main" val="1462893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030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867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790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6253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zh-CN"/>
              <a:t>03/12/2025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Tincon Hamburg 2025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2C38-124F-4CC4-99D8-72838B5B5271}" type="slidenum">
              <a:rPr lang="en-US" altLang="zh-CN" smtClean="0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44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81" r:id="rId16"/>
    <p:sldLayoutId id="2147483787" r:id="rId17"/>
    <p:sldLayoutId id="2147483720" r:id="rId18"/>
    <p:sldLayoutId id="2147483707" r:id="rId19"/>
    <p:sldLayoutId id="2147483712" r:id="rId20"/>
    <p:sldLayoutId id="2147483721" r:id="rId21"/>
    <p:sldLayoutId id="2147483714" r:id="rId22"/>
    <p:sldLayoutId id="2147483723" r:id="rId23"/>
    <p:sldLayoutId id="2147483732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2" r:id="rId31"/>
    <p:sldLayoutId id="2147483674" r:id="rId32"/>
    <p:sldLayoutId id="2147483675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2" r:id="rId47"/>
    <p:sldLayoutId id="2147483716" r:id="rId48"/>
    <p:sldLayoutId id="2147483717" r:id="rId49"/>
    <p:sldLayoutId id="2147483693" r:id="rId50"/>
    <p:sldLayoutId id="2147483697" r:id="rId51"/>
    <p:sldLayoutId id="2147483698" r:id="rId52"/>
    <p:sldLayoutId id="2147483699" r:id="rId53"/>
    <p:sldLayoutId id="2147483733" r:id="rId54"/>
    <p:sldLayoutId id="2147483701" r:id="rId55"/>
    <p:sldLayoutId id="2147483703" r:id="rId56"/>
    <p:sldLayoutId id="2147483704" r:id="rId5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6.svg"/><Relationship Id="rId1" Type="http://schemas.openxmlformats.org/officeDocument/2006/relationships/tags" Target="../tags/tag18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5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7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3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3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6" Type="http://schemas.openxmlformats.org/officeDocument/2006/relationships/image" Target="../media/image12.svg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41.sv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0.png"/><Relationship Id="rId1" Type="http://schemas.openxmlformats.org/officeDocument/2006/relationships/tags" Target="../tags/tag2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hyperlink" Target="https://www.linkedin.com/company/mintsecure/" TargetMode="Externa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24BFD-6D30-5A70-844F-CA99578E9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A26CA1-4A23-56D2-B3FF-35C820A204E3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5735344" y="469430"/>
            <a:ext cx="6032576" cy="4393689"/>
          </a:xfrm>
        </p:spPr>
        <p:txBody>
          <a:bodyPr lIns="0" tIns="0" rIns="0" bIns="0" anchor="ctr">
            <a:normAutofit/>
          </a:bodyPr>
          <a:lstStyle/>
          <a:p>
            <a:r>
              <a:rPr lang="de-DE" b="1"/>
              <a:t>Web-Security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040DE07-30E8-D610-CCC9-3F08AA949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344" y="4923140"/>
            <a:ext cx="6045200" cy="904668"/>
          </a:xfrm>
        </p:spPr>
        <p:txBody>
          <a:bodyPr lIns="0" tIns="0" rIns="0" bIns="0">
            <a:normAutofit/>
          </a:bodyPr>
          <a:lstStyle/>
          <a:p>
            <a:r>
              <a:rPr lang="de-DE" b="1"/>
              <a:t>aus Sicht von (ethischen) Hackern</a:t>
            </a:r>
            <a:endParaRPr lang="zh-CN" altLang="en-US"/>
          </a:p>
        </p:txBody>
      </p:sp>
      <p:pic>
        <p:nvPicPr>
          <p:cNvPr id="3" name="Grafik 2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6356B361-ADC3-79E5-B062-8243CE147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7" y="872260"/>
            <a:ext cx="1974602" cy="2282776"/>
          </a:xfrm>
          <a:prstGeom prst="rect">
            <a:avLst/>
          </a:prstGeom>
          <a:noFill/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05B72F-760C-BE0C-2012-4ACDE05202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F078AE-9EE1-7128-3103-25E5F9B5730C}"/>
              </a:ext>
            </a:extLst>
          </p:cNvPr>
          <p:cNvSpPr>
            <a:spLocks noGrp="1"/>
          </p:cNvSpPr>
          <p:nvPr>
            <p:ph type="sldNum" sz="half" idx="20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196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61F5D-8F60-8A92-5708-5D51F1F0D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48EC-9AEA-EE59-5AA6-829FBFD2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7456"/>
            <a:ext cx="4841184" cy="4940661"/>
          </a:xfrm>
        </p:spPr>
        <p:txBody>
          <a:bodyPr anchor="ctr">
            <a:normAutofit/>
          </a:bodyPr>
          <a:lstStyle/>
          <a:p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Wie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funktioniert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eine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Webanwendung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DCC67955-5995-6B01-344B-0C1597E8411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0F7902-BF1F-B5F3-8BC1-002B07303D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083874-A8C8-E2B4-7247-D8222FAECEF3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403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D000-8999-7205-B679-CCECF7580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A42FE516-FECD-03EF-AD9E-CCCFFFF03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2C1A520-37C6-596F-42C3-C7824399DB3D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Wie </a:t>
            </a:r>
            <a:r>
              <a:rPr lang="en-US" altLang="zh-CN" err="1">
                <a:solidFill>
                  <a:srgbClr val="16745A"/>
                </a:solidFill>
              </a:rPr>
              <a:t>funktioniert</a:t>
            </a:r>
            <a:r>
              <a:rPr lang="en-US" altLang="zh-CN">
                <a:solidFill>
                  <a:srgbClr val="16745A"/>
                </a:solidFill>
              </a:rPr>
              <a:t> </a:t>
            </a:r>
            <a:r>
              <a:rPr lang="en-US" altLang="zh-CN" err="1">
                <a:solidFill>
                  <a:srgbClr val="16745A"/>
                </a:solidFill>
              </a:rPr>
              <a:t>eine</a:t>
            </a:r>
            <a:r>
              <a:rPr lang="en-US" altLang="zh-CN">
                <a:solidFill>
                  <a:srgbClr val="16745A"/>
                </a:solidFill>
              </a:rPr>
              <a:t> </a:t>
            </a:r>
            <a:r>
              <a:rPr lang="en-US" altLang="zh-CN" err="1">
                <a:solidFill>
                  <a:srgbClr val="16745A"/>
                </a:solidFill>
              </a:rPr>
              <a:t>Webanwendung</a:t>
            </a:r>
            <a:r>
              <a:rPr lang="en-US" altLang="zh-CN">
                <a:solidFill>
                  <a:srgbClr val="16745A"/>
                </a:solidFill>
              </a:rPr>
              <a:t>?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13" name="Grafik 12" descr="Laptop mit einfarbiger Füllung">
            <a:extLst>
              <a:ext uri="{FF2B5EF4-FFF2-40B4-BE49-F238E27FC236}">
                <a16:creationId xmlns:a16="http://schemas.microsoft.com/office/drawing/2014/main" id="{0880BD8C-9443-FF88-CACB-6FC3CDAC9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678" y="2501347"/>
            <a:ext cx="1646583" cy="1646583"/>
          </a:xfrm>
          <a:prstGeom prst="rect">
            <a:avLst/>
          </a:prstGeom>
        </p:spPr>
      </p:pic>
      <p:pic>
        <p:nvPicPr>
          <p:cNvPr id="19" name="Grafik 18" descr="Server mit einfarbiger Füllung">
            <a:extLst>
              <a:ext uri="{FF2B5EF4-FFF2-40B4-BE49-F238E27FC236}">
                <a16:creationId xmlns:a16="http://schemas.microsoft.com/office/drawing/2014/main" id="{F8A57245-EBFF-A4AC-A227-A1478B582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6315" y="2418521"/>
            <a:ext cx="1729409" cy="172940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401AA6C-2169-1F2E-0630-CF3425D7C1CD}"/>
              </a:ext>
            </a:extLst>
          </p:cNvPr>
          <p:cNvSpPr txBox="1"/>
          <p:nvPr/>
        </p:nvSpPr>
        <p:spPr>
          <a:xfrm>
            <a:off x="885149" y="4056029"/>
            <a:ext cx="92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Client</a:t>
            </a:r>
            <a:endParaRPr lang="de-DE" sz="2400">
              <a:solidFill>
                <a:srgbClr val="16745A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62D2D3E-DF3B-A77C-0159-76542090BF3C}"/>
              </a:ext>
            </a:extLst>
          </p:cNvPr>
          <p:cNvSpPr txBox="1"/>
          <p:nvPr/>
        </p:nvSpPr>
        <p:spPr>
          <a:xfrm>
            <a:off x="3846371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Frontend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3" name="Grafik 22" descr="Server mit einfarbiger Füllung">
            <a:extLst>
              <a:ext uri="{FF2B5EF4-FFF2-40B4-BE49-F238E27FC236}">
                <a16:creationId xmlns:a16="http://schemas.microsoft.com/office/drawing/2014/main" id="{0D319519-0E05-3769-AE95-95803F0C3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82" y="2415871"/>
            <a:ext cx="1729409" cy="172940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6C1816E-2264-641F-5907-3509E24AE13C}"/>
              </a:ext>
            </a:extLst>
          </p:cNvPr>
          <p:cNvSpPr txBox="1"/>
          <p:nvPr/>
        </p:nvSpPr>
        <p:spPr>
          <a:xfrm>
            <a:off x="6918612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Backend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6" name="Grafik 25" descr="Datenbank mit einfarbiger Füllung">
            <a:extLst>
              <a:ext uri="{FF2B5EF4-FFF2-40B4-BE49-F238E27FC236}">
                <a16:creationId xmlns:a16="http://schemas.microsoft.com/office/drawing/2014/main" id="{B084CFE1-A56D-BB09-5CBC-1638206C0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1450" y="2526747"/>
            <a:ext cx="1572482" cy="157248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EF2A0883-35D2-EB19-70BB-E8F3F64702F2}"/>
              </a:ext>
            </a:extLst>
          </p:cNvPr>
          <p:cNvSpPr txBox="1"/>
          <p:nvPr/>
        </p:nvSpPr>
        <p:spPr>
          <a:xfrm>
            <a:off x="9821450" y="4187686"/>
            <a:ext cx="157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Datenbank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32" name="Grafik 31" descr="Pfeil nach rechts mit einfarbiger Füllung">
            <a:extLst>
              <a:ext uri="{FF2B5EF4-FFF2-40B4-BE49-F238E27FC236}">
                <a16:creationId xmlns:a16="http://schemas.microsoft.com/office/drawing/2014/main" id="{5011C97C-63D9-4073-CD29-BE02E9C673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76588" y="2632268"/>
            <a:ext cx="914400" cy="914400"/>
          </a:xfrm>
          <a:prstGeom prst="rect">
            <a:avLst/>
          </a:prstGeom>
        </p:spPr>
      </p:pic>
      <p:pic>
        <p:nvPicPr>
          <p:cNvPr id="33" name="Grafik 32" descr="Pfeil nach rechts mit einfarbiger Füllung">
            <a:extLst>
              <a:ext uri="{FF2B5EF4-FFF2-40B4-BE49-F238E27FC236}">
                <a16:creationId xmlns:a16="http://schemas.microsoft.com/office/drawing/2014/main" id="{D9F0486F-07B6-F9FF-F0BB-39614296E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476584" y="3089468"/>
            <a:ext cx="914401" cy="914400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E82496F5-A064-036D-B51A-3287FF8A689C}"/>
              </a:ext>
            </a:extLst>
          </p:cNvPr>
          <p:cNvCxnSpPr/>
          <p:nvPr/>
        </p:nvCxnSpPr>
        <p:spPr>
          <a:xfrm>
            <a:off x="6096000" y="1595120"/>
            <a:ext cx="0" cy="42875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Pfeil nach rechts mit einfarbiger Füllung">
            <a:extLst>
              <a:ext uri="{FF2B5EF4-FFF2-40B4-BE49-F238E27FC236}">
                <a16:creationId xmlns:a16="http://schemas.microsoft.com/office/drawing/2014/main" id="{9BA040FE-666D-912C-7563-E56A88966E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6318" y="2632268"/>
            <a:ext cx="1509957" cy="914400"/>
          </a:xfrm>
          <a:prstGeom prst="rect">
            <a:avLst/>
          </a:prstGeom>
        </p:spPr>
      </p:pic>
      <p:pic>
        <p:nvPicPr>
          <p:cNvPr id="37" name="Grafik 36" descr="Pfeil nach rechts mit einfarbiger Füllung">
            <a:extLst>
              <a:ext uri="{FF2B5EF4-FFF2-40B4-BE49-F238E27FC236}">
                <a16:creationId xmlns:a16="http://schemas.microsoft.com/office/drawing/2014/main" id="{E01B516D-2965-D99A-A40C-D98C87945F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193" y="2526747"/>
            <a:ext cx="1509957" cy="914400"/>
          </a:xfrm>
          <a:prstGeom prst="rect">
            <a:avLst/>
          </a:prstGeom>
        </p:spPr>
      </p:pic>
      <p:pic>
        <p:nvPicPr>
          <p:cNvPr id="38" name="Grafik 37" descr="Pfeil nach rechts mit einfarbiger Füllung">
            <a:extLst>
              <a:ext uri="{FF2B5EF4-FFF2-40B4-BE49-F238E27FC236}">
                <a16:creationId xmlns:a16="http://schemas.microsoft.com/office/drawing/2014/main" id="{951D6334-1691-6AF0-A13C-E43DCF93E1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488292" y="2983947"/>
            <a:ext cx="1333158" cy="914400"/>
          </a:xfrm>
          <a:prstGeom prst="rect">
            <a:avLst/>
          </a:prstGeom>
        </p:spPr>
      </p:pic>
      <p:pic>
        <p:nvPicPr>
          <p:cNvPr id="39" name="Grafik 38" descr="Pfeil nach rechts mit einfarbiger Füllung">
            <a:extLst>
              <a:ext uri="{FF2B5EF4-FFF2-40B4-BE49-F238E27FC236}">
                <a16:creationId xmlns:a16="http://schemas.microsoft.com/office/drawing/2014/main" id="{BBD18CCE-32B3-5568-42C8-D2A2E78300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344717" y="3109346"/>
            <a:ext cx="1333158" cy="9144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E4CE61-4CCD-BDB8-021E-9673451828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4CA527-B26D-FA19-5048-848BF70924C4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11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8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5040-FB8C-33BD-E021-EEBF4F7DC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5A2C-277F-CA18-40C8-33C782D1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7456"/>
            <a:ext cx="4841184" cy="4940661"/>
          </a:xfrm>
        </p:spPr>
        <p:txBody>
          <a:bodyPr anchor="ctr">
            <a:normAutofit/>
          </a:bodyPr>
          <a:lstStyle/>
          <a:p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Wie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funktioniert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eine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Webanwendung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8795B349-4949-65D8-FEDC-A248CA971EE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A1D748-B231-782C-3616-A1103A4537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986A80-8C7A-B8C6-9AA6-04D43896E1B1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424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3E2C-F9A3-4D91-A624-66DCE9190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47AE457C-821F-8A79-03E7-ACF1206C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665" y="136525"/>
            <a:ext cx="7450900" cy="1425100"/>
          </a:xfrm>
        </p:spPr>
        <p:txBody>
          <a:bodyPr lIns="0" tIns="0" rIns="0" bIns="0">
            <a:noAutofit/>
          </a:bodyPr>
          <a:lstStyle/>
          <a:p>
            <a:pPr algn="ctr"/>
            <a:r>
              <a:rPr lang="de-DE"/>
              <a:t>Standard Attacke</a:t>
            </a:r>
            <a:endParaRPr lang="en-CN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CCCBE-2C62-03B6-91A0-04B58B004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0426" y="2240200"/>
            <a:ext cx="7173139" cy="613318"/>
          </a:xfrm>
        </p:spPr>
        <p:txBody>
          <a:bodyPr/>
          <a:lstStyle/>
          <a:p>
            <a:r>
              <a:rPr lang="de-DE" altLang="zh-CN" sz="3200" err="1">
                <a:solidFill>
                  <a:srgbClr val="16745A"/>
                </a:solidFill>
              </a:rPr>
              <a:t>Bruteforcing</a:t>
            </a:r>
            <a:endParaRPr lang="zh-CN" altLang="en-US" sz="3200">
              <a:solidFill>
                <a:srgbClr val="16745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D61D7-1833-1BB1-ECAB-F02CE4804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0424" y="2912182"/>
            <a:ext cx="7173141" cy="94531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Password Guessing Attack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Dictionary Attack</a:t>
            </a:r>
          </a:p>
        </p:txBody>
      </p:sp>
      <p:pic>
        <p:nvPicPr>
          <p:cNvPr id="4" name="Grafik 3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B02D4E7F-E232-6026-3ADE-F81080E8F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2B713DE-A920-A069-BBF3-AF23FD4E1390}"/>
              </a:ext>
            </a:extLst>
          </p:cNvPr>
          <p:cNvSpPr/>
          <p:nvPr/>
        </p:nvSpPr>
        <p:spPr>
          <a:xfrm>
            <a:off x="2829339" y="5256451"/>
            <a:ext cx="331087" cy="50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C08242B-D82F-598B-5A89-06A64964CF00}"/>
              </a:ext>
            </a:extLst>
          </p:cNvPr>
          <p:cNvSpPr/>
          <p:nvPr/>
        </p:nvSpPr>
        <p:spPr>
          <a:xfrm>
            <a:off x="2557849" y="3857492"/>
            <a:ext cx="602575" cy="50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2A7DE0-6790-5FAC-221B-7C7387E2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611782-473B-A6EA-95AF-D448A9F14779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E63F90-042F-1244-6222-FFFE6617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D02DAA9-D0A6-D524-E587-69A67EB7E5CA}"/>
              </a:ext>
            </a:extLst>
          </p:cNvPr>
          <p:cNvSpPr txBox="1">
            <a:spLocks/>
          </p:cNvSpPr>
          <p:nvPr/>
        </p:nvSpPr>
        <p:spPr>
          <a:xfrm>
            <a:off x="3878432" y="178249"/>
            <a:ext cx="4435136" cy="67647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altLang="zh-CN" sz="3200" kern="1200" err="1">
                <a:latin typeface="+mj-lt"/>
                <a:ea typeface="+mj-ea"/>
                <a:cs typeface="+mj-cs"/>
              </a:rPr>
              <a:t>Bruteforcing</a:t>
            </a:r>
            <a:endParaRPr lang="en-US" sz="3200" kern="1200">
              <a:latin typeface="+mj-lt"/>
              <a:ea typeface="+mj-ea"/>
              <a:cs typeface="+mj-cs"/>
            </a:endParaRPr>
          </a:p>
        </p:txBody>
      </p:sp>
      <p:pic>
        <p:nvPicPr>
          <p:cNvPr id="5" name="kali-linux-2025.3-virtualbox-amd64 [wird ausgeführt] - Oracle VirtualBox 2025-09-29 13-39-43">
            <a:hlinkClick r:id="" action="ppaction://media"/>
            <a:extLst>
              <a:ext uri="{FF2B5EF4-FFF2-40B4-BE49-F238E27FC236}">
                <a16:creationId xmlns:a16="http://schemas.microsoft.com/office/drawing/2014/main" id="{9C91B545-9E4C-61C9-23A5-FF826FDA40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370" y="856686"/>
            <a:ext cx="8303260" cy="5823065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BAC9B9F-3D69-59B7-4672-9107593B3A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8F18D5-F2F8-DFCF-CA8B-5C14744D7653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AB6DF-24BA-4491-4FF4-72CE8CC0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2C470C02-CFB4-8795-1F9B-CB7D08E3F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A62EAB7-B7D1-BDED-5BC0-0A9A4AE4A424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err="1">
                <a:solidFill>
                  <a:srgbClr val="16745A"/>
                </a:solidFill>
              </a:rPr>
              <a:t>Bruteforcing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C55906-EE9B-8DAF-4B33-E42CC0CE6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23" y="1773654"/>
            <a:ext cx="6657137" cy="33106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7EA09A-C96F-4F49-B4DB-3D2FB68DA4BF}"/>
              </a:ext>
            </a:extLst>
          </p:cNvPr>
          <p:cNvSpPr txBox="1"/>
          <p:nvPr/>
        </p:nvSpPr>
        <p:spPr>
          <a:xfrm>
            <a:off x="7537622" y="1791732"/>
            <a:ext cx="428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-    Website ✅</a:t>
            </a:r>
          </a:p>
          <a:p>
            <a:pPr marL="285750" indent="-285750">
              <a:buFontTx/>
              <a:buChar char="-"/>
            </a:pPr>
            <a:r>
              <a:rPr lang="de-DE"/>
              <a:t>Username ✅</a:t>
            </a:r>
          </a:p>
          <a:p>
            <a:pPr marL="285750" indent="-285750">
              <a:buFontTx/>
              <a:buChar char="-"/>
            </a:pPr>
            <a:r>
              <a:rPr lang="de-DE"/>
              <a:t>Passwort 🛑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8BA9CC-3C14-A97A-BAC5-E8404299165A}"/>
              </a:ext>
            </a:extLst>
          </p:cNvPr>
          <p:cNvSpPr txBox="1"/>
          <p:nvPr/>
        </p:nvSpPr>
        <p:spPr>
          <a:xfrm>
            <a:off x="7537622" y="3429000"/>
            <a:ext cx="4287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rgbClr val="16745A"/>
                </a:solidFill>
              </a:rPr>
              <a:t>Passwort muss „erraten“ werden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E2E333-A95F-9592-E5B2-1ED685FBD2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01AAFC-0571-A283-C139-C20F66179002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79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B7834-191C-192C-6F9D-CFD7B530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53A1-5949-46BA-CAD2-1EB6110B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4734997" cy="4940661"/>
          </a:xfrm>
        </p:spPr>
        <p:txBody>
          <a:bodyPr anchor="ctr">
            <a:normAutofit/>
          </a:bodyPr>
          <a:lstStyle/>
          <a:p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Live Demo</a:t>
            </a:r>
            <a:endParaRPr lang="en-US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0579A029-B3C7-5FDB-E390-D97B33823AC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6ADC81-757F-7462-566E-05F6348047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E149AF-1A42-95AA-2095-BEF8B00F2358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5953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D27716B-963A-10ED-C8DE-AF0DB4846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E3FF0A-0125-5E33-388A-42D0AB003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0" y="1462333"/>
            <a:ext cx="12047619" cy="393333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28BB765-EDB6-F1A0-11DA-192BE3958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99920D-5499-8525-138A-189E7AAB856F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777A69-2F11-1ED2-ED4A-E3A3DA995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0" y="5826125"/>
            <a:ext cx="7715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B031-F3FF-D5F7-B36E-383244F9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eine alternative Textbeschreibung für dieses Bild vorhanden">
            <a:extLst>
              <a:ext uri="{FF2B5EF4-FFF2-40B4-BE49-F238E27FC236}">
                <a16:creationId xmlns:a16="http://schemas.microsoft.com/office/drawing/2014/main" id="{D1E6AA44-A62D-DBD7-AF27-A0D17C13B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23988"/>
            <a:ext cx="76200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16659FD-E063-69AB-C942-9D4A3C4927CA}"/>
              </a:ext>
            </a:extLst>
          </p:cNvPr>
          <p:cNvSpPr txBox="1"/>
          <p:nvPr/>
        </p:nvSpPr>
        <p:spPr>
          <a:xfrm>
            <a:off x="0" y="6363730"/>
            <a:ext cx="388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/>
              <a:t>Quelle: https://www.hivesystems.com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F7A504C-33E7-A7D4-1C3B-849D718563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49BBB2-86C1-45F3-749B-41B4ADDC51A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3879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FBDB6-3E1B-A4E9-7D13-19941520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7739-CA48-4DC8-6D41-A5FDDE78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4734997" cy="4940661"/>
          </a:xfrm>
        </p:spPr>
        <p:txBody>
          <a:bodyPr anchor="ctr">
            <a:normAutofit/>
          </a:bodyPr>
          <a:lstStyle/>
          <a:p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Typische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Schwachstellen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im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Web</a:t>
            </a:r>
            <a:endParaRPr lang="en-US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CB6F330D-FBF8-FE5A-1BED-8BB449FC788B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BD4272-0BA0-2BAC-55B2-DED28513A6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1FFA1E-4BF6-13A1-8662-3B4C5150BD34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906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181B677F-5449-79E7-D9CB-491179DB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Agenda</a:t>
            </a:r>
            <a:endParaRPr lang="en-C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099FC8-FFF2-566E-E372-F082F91569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541AC-8B54-DD01-4666-DED42E0D2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err="1"/>
              <a:t>Wer</a:t>
            </a:r>
            <a:r>
              <a:rPr lang="en-US" altLang="zh-CN"/>
              <a:t> </a:t>
            </a:r>
            <a:r>
              <a:rPr lang="en-US" altLang="zh-CN" err="1"/>
              <a:t>sind</a:t>
            </a:r>
            <a:r>
              <a:rPr lang="en-US" altLang="zh-CN"/>
              <a:t> </a:t>
            </a:r>
            <a:r>
              <a:rPr lang="en-US" altLang="zh-CN" err="1"/>
              <a:t>wir</a:t>
            </a:r>
            <a:r>
              <a:rPr lang="en-US" altLang="zh-CN"/>
              <a:t>?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90ED7F7-0589-0A46-ED26-80574BEDB1F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BF96A-E234-32DA-A088-259250DCDC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altLang="zh-CN" err="1"/>
              <a:t>Hackerethik</a:t>
            </a:r>
            <a:endParaRPr lang="en-US" altLang="zh-CN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6C4A4E9-C50F-8B5A-E705-A89C953419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/>
              <a:t>03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47E90-5F4F-F242-F6A0-0495F2687ED4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altLang="zh-CN"/>
              <a:t>Wie </a:t>
            </a:r>
            <a:r>
              <a:rPr lang="en-US" altLang="zh-CN" err="1"/>
              <a:t>funktioniert</a:t>
            </a:r>
            <a:r>
              <a:rPr lang="en-US" altLang="zh-CN"/>
              <a:t> </a:t>
            </a:r>
            <a:r>
              <a:rPr lang="en-US" altLang="zh-CN" err="1"/>
              <a:t>eine</a:t>
            </a:r>
            <a:r>
              <a:rPr lang="en-US" altLang="zh-CN"/>
              <a:t> </a:t>
            </a:r>
            <a:r>
              <a:rPr lang="en-US" altLang="zh-CN" err="1"/>
              <a:t>Webanwendung</a:t>
            </a:r>
            <a:r>
              <a:rPr lang="en-US" altLang="zh-CN"/>
              <a:t>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FF89406-4A28-46A4-4A0A-C1404E5AE77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04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DB0BC-F63A-E96A-DDDF-AAB1192ECE3D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altLang="zh-CN" err="1"/>
              <a:t>Typische</a:t>
            </a:r>
            <a:r>
              <a:rPr lang="en-US" altLang="zh-CN"/>
              <a:t> </a:t>
            </a:r>
            <a:r>
              <a:rPr lang="en-US" altLang="zh-CN" err="1"/>
              <a:t>Schwachstellen</a:t>
            </a:r>
            <a:r>
              <a:rPr lang="en-US" altLang="zh-CN"/>
              <a:t> </a:t>
            </a:r>
            <a:r>
              <a:rPr lang="en-US" altLang="zh-CN" err="1"/>
              <a:t>im</a:t>
            </a:r>
            <a:r>
              <a:rPr lang="en-US" altLang="zh-CN"/>
              <a:t> Web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9BEE2C-6947-89B9-9262-197988F27C1D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altLang="zh-CN" err="1"/>
              <a:t>Praxisteil</a:t>
            </a:r>
            <a:endParaRPr lang="en-US" altLang="zh-CN"/>
          </a:p>
        </p:txBody>
      </p:sp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779608F6-55CE-EF8C-28BD-DF822F4C6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C631FF8-F34C-BED1-57FC-60D2624B18BA}"/>
              </a:ext>
            </a:extLst>
          </p:cNvPr>
          <p:cNvSpPr txBox="1">
            <a:spLocks/>
          </p:cNvSpPr>
          <p:nvPr/>
        </p:nvSpPr>
        <p:spPr>
          <a:xfrm>
            <a:off x="4722023" y="4695731"/>
            <a:ext cx="579438" cy="55977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458FB50-614F-61E9-763F-7490EB88C0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7404AD-6155-8CA7-9BF7-FDF35BEFC51B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35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55732-C061-13E5-B53F-D8C199A3B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A69E9C62-C444-FAF1-523B-B94C68EA4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8B5B830-7E3A-8E66-5CDD-D57DC8B4A187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http://webshop.hack-lab.de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95A355-AA45-8405-4C33-E8AF9C78E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215" y="1208225"/>
            <a:ext cx="8562498" cy="528466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798A0E-5732-ACF5-6296-BD5A22B9C9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36A889-F8A1-65A7-5D02-F350354924AE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20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53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3E2C-F9A3-4D91-A624-66DCE9190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47AE457C-821F-8A79-03E7-ACF1206C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en-US" altLang="zh-CN" err="1"/>
              <a:t>Typische</a:t>
            </a:r>
            <a:r>
              <a:rPr lang="en-US" altLang="zh-CN"/>
              <a:t> </a:t>
            </a:r>
            <a:r>
              <a:rPr lang="en-US" altLang="zh-CN" err="1"/>
              <a:t>Schwachstellen</a:t>
            </a:r>
            <a:r>
              <a:rPr lang="en-US" altLang="zh-CN"/>
              <a:t> </a:t>
            </a:r>
            <a:r>
              <a:rPr lang="en-US" altLang="zh-CN" err="1"/>
              <a:t>im</a:t>
            </a:r>
            <a:r>
              <a:rPr lang="en-US" altLang="zh-CN"/>
              <a:t> Web</a:t>
            </a:r>
            <a:endParaRPr lang="en-CN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CCCBE-2C62-03B6-91A0-04B58B004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0426" y="2240200"/>
            <a:ext cx="7173139" cy="613318"/>
          </a:xfrm>
        </p:spPr>
        <p:txBody>
          <a:bodyPr>
            <a:normAutofit/>
          </a:bodyPr>
          <a:lstStyle/>
          <a:p>
            <a:r>
              <a:rPr lang="de-DE" altLang="zh-CN" sz="4000">
                <a:solidFill>
                  <a:srgbClr val="16745A"/>
                </a:solidFill>
              </a:rPr>
              <a:t>IDOR</a:t>
            </a:r>
            <a:endParaRPr lang="zh-CN" altLang="en-US" sz="4000">
              <a:solidFill>
                <a:srgbClr val="16745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D61D7-1833-1BB1-ECAB-F02CE4804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4281" y="2932209"/>
            <a:ext cx="7173141" cy="945310"/>
          </a:xfrm>
        </p:spPr>
        <p:txBody>
          <a:bodyPr>
            <a:noAutofit/>
          </a:bodyPr>
          <a:lstStyle/>
          <a:p>
            <a:r>
              <a:rPr lang="en-US" sz="2800"/>
              <a:t>Insecure Direct Object Reference</a:t>
            </a:r>
          </a:p>
          <a:p>
            <a:endParaRPr lang="en-US" sz="2800"/>
          </a:p>
          <a:p>
            <a:r>
              <a:rPr lang="en-US" sz="2800" err="1"/>
              <a:t>Hochzählen</a:t>
            </a:r>
            <a:r>
              <a:rPr lang="en-US" sz="2800"/>
              <a:t> von IDs</a:t>
            </a:r>
          </a:p>
        </p:txBody>
      </p:sp>
      <p:pic>
        <p:nvPicPr>
          <p:cNvPr id="4" name="Grafik 3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B02D4E7F-E232-6026-3ADE-F81080E8F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EF501FA-D995-41C8-3D13-AD21307BD3A3}"/>
              </a:ext>
            </a:extLst>
          </p:cNvPr>
          <p:cNvSpPr txBox="1">
            <a:spLocks/>
          </p:cNvSpPr>
          <p:nvPr/>
        </p:nvSpPr>
        <p:spPr>
          <a:xfrm>
            <a:off x="3160426" y="4311141"/>
            <a:ext cx="4256020" cy="10909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2B713DE-A920-A069-BBF3-AF23FD4E1390}"/>
              </a:ext>
            </a:extLst>
          </p:cNvPr>
          <p:cNvSpPr/>
          <p:nvPr/>
        </p:nvSpPr>
        <p:spPr>
          <a:xfrm>
            <a:off x="2829339" y="5256451"/>
            <a:ext cx="331087" cy="50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AE7DDFA-2B42-0E0C-CC4C-43A67774563B}"/>
              </a:ext>
            </a:extLst>
          </p:cNvPr>
          <p:cNvSpPr/>
          <p:nvPr/>
        </p:nvSpPr>
        <p:spPr>
          <a:xfrm>
            <a:off x="2511707" y="2240200"/>
            <a:ext cx="567159" cy="2500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71A9E59-6503-5377-31E9-3E5C4CFF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7F817EE-1A51-C8FD-7C4C-245D190FF345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8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3DA72-0FF8-720A-4289-AF16DB87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939BED38-B817-66C1-0CF5-A5E62EA52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9B0555B-8656-B2C4-5856-E3A77EA4A6BC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http://webshop.hack-lab.de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FE51FC-779B-C65F-4DAC-15CCEAE8B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95" y="1567695"/>
            <a:ext cx="5804567" cy="37226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8500B0-78B7-A6DC-1A30-5D766CD46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27" y="1567695"/>
            <a:ext cx="5799978" cy="372260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928FB7-379F-B62E-9AD2-0703928F6C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9816C2-9E65-C40F-F62F-91D0E2D3A25D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9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A04C7-9E10-F9E1-B1E1-EFEF2EBFF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42B967D7-86F5-56FA-E80F-B04A15268A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D26FDFF-96BB-B7EE-77E2-73A1A4043A68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http://webshop.hack-lab.de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1991BA-F2F7-5314-D633-B9DB55FB8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872" y="3118573"/>
            <a:ext cx="6244978" cy="7386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0F91931-76D9-FFCA-0DA4-6E01B9BB1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873" y="1995482"/>
            <a:ext cx="6244977" cy="615381"/>
          </a:xfrm>
          <a:prstGeom prst="rect">
            <a:avLst/>
          </a:prstGeom>
        </p:spPr>
      </p:pic>
      <p:pic>
        <p:nvPicPr>
          <p:cNvPr id="1026" name="Picture 2" descr="🤔 Thinking Face Emoji: Meaning &amp; Usage">
            <a:extLst>
              <a:ext uri="{FF2B5EF4-FFF2-40B4-BE49-F238E27FC236}">
                <a16:creationId xmlns:a16="http://schemas.microsoft.com/office/drawing/2014/main" id="{A788EABF-81FB-BBD9-3C7B-85E94E56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73" y="4190999"/>
            <a:ext cx="2179983" cy="21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9E73C90-C4C0-6DDD-5634-073E924548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611738-9712-44D9-CF35-01EAC6F8A48C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7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8C949-08BB-7CCF-C9BF-CF16B739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8B3C6F9B-8D0B-33EB-A4A1-30655814E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6EB2102-1816-9EFB-8908-C8BA450542B6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http://webshop.hack-lab.de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8B30D5-8C67-5A58-B6B5-2E7083E32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069" y="1078490"/>
            <a:ext cx="9243861" cy="5456393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940612-ACF0-CE62-CEEF-49E6A01DED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B7E1D7-C8A7-59D1-E1A0-446649D27BA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67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0CF8-4200-B685-97A5-C77F39328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5D763-5176-9327-FD72-10E2E460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4734997" cy="4940661"/>
          </a:xfrm>
        </p:spPr>
        <p:txBody>
          <a:bodyPr anchor="ctr">
            <a:normAutofit/>
          </a:bodyPr>
          <a:lstStyle/>
          <a:p>
            <a:r>
              <a:rPr lang="de-DE" sz="5400"/>
              <a:t>Mülle nicht in den Daten anderer Leute</a:t>
            </a:r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6DC583E4-7290-4817-7673-825E61728B95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7FACE8-C8F6-FB4C-4383-5B332B3D9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DE0769-D007-6C8A-E71B-17D4514C2D7F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2146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A2078-16D8-B80D-9855-326D34CE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36702270-CCA1-930C-4932-B7757029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en-US" altLang="zh-CN" err="1"/>
              <a:t>Typische</a:t>
            </a:r>
            <a:r>
              <a:rPr lang="en-US" altLang="zh-CN"/>
              <a:t> </a:t>
            </a:r>
            <a:r>
              <a:rPr lang="en-US" altLang="zh-CN" err="1"/>
              <a:t>Schwachstellen</a:t>
            </a:r>
            <a:r>
              <a:rPr lang="en-US" altLang="zh-CN"/>
              <a:t> </a:t>
            </a:r>
            <a:r>
              <a:rPr lang="en-US" altLang="zh-CN" err="1"/>
              <a:t>im</a:t>
            </a:r>
            <a:r>
              <a:rPr lang="en-US" altLang="zh-CN"/>
              <a:t> Web</a:t>
            </a:r>
            <a:endParaRPr lang="en-CN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142301-8A6C-D3EF-B652-A15C21BC9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0426" y="2240200"/>
            <a:ext cx="7173139" cy="613318"/>
          </a:xfrm>
        </p:spPr>
        <p:txBody>
          <a:bodyPr>
            <a:normAutofit/>
          </a:bodyPr>
          <a:lstStyle/>
          <a:p>
            <a:r>
              <a:rPr lang="de-DE" altLang="zh-CN" sz="4000" dirty="0">
                <a:solidFill>
                  <a:srgbClr val="16745A"/>
                </a:solidFill>
              </a:rPr>
              <a:t>XSS</a:t>
            </a:r>
            <a:endParaRPr lang="zh-CN" altLang="en-US" sz="4000" dirty="0">
              <a:solidFill>
                <a:srgbClr val="16745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50162-3284-91A5-0791-121965415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4281" y="2932209"/>
            <a:ext cx="7173141" cy="232424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6745A"/>
                </a:solidFill>
              </a:rPr>
              <a:t>Cross-Site-Scripting</a:t>
            </a:r>
          </a:p>
          <a:p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Einbetten</a:t>
            </a:r>
            <a:r>
              <a:rPr lang="en-US" sz="2800" dirty="0"/>
              <a:t> von </a:t>
            </a:r>
            <a:r>
              <a:rPr lang="en-US" sz="2800" dirty="0" err="1"/>
              <a:t>Schadcode</a:t>
            </a:r>
            <a:r>
              <a:rPr lang="en-US" sz="2800" dirty="0"/>
              <a:t> in Websites &amp; </a:t>
            </a:r>
            <a:r>
              <a:rPr lang="en-US" sz="2800" dirty="0" err="1"/>
              <a:t>Klauen</a:t>
            </a:r>
            <a:r>
              <a:rPr lang="en-US" sz="2800" dirty="0"/>
              <a:t> von Cookies)</a:t>
            </a:r>
          </a:p>
        </p:txBody>
      </p:sp>
      <p:pic>
        <p:nvPicPr>
          <p:cNvPr id="4" name="Grafik 3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B3C98CDB-246D-034A-90EA-3A0ABA47F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1A01276-A6AA-5912-78C1-6B11078F8E4C}"/>
              </a:ext>
            </a:extLst>
          </p:cNvPr>
          <p:cNvSpPr txBox="1">
            <a:spLocks/>
          </p:cNvSpPr>
          <p:nvPr/>
        </p:nvSpPr>
        <p:spPr>
          <a:xfrm>
            <a:off x="3160426" y="4311141"/>
            <a:ext cx="4256020" cy="10909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CA7AACE-0BBE-5D00-C901-757948AC3256}"/>
              </a:ext>
            </a:extLst>
          </p:cNvPr>
          <p:cNvSpPr/>
          <p:nvPr/>
        </p:nvSpPr>
        <p:spPr>
          <a:xfrm>
            <a:off x="2829339" y="5256451"/>
            <a:ext cx="331087" cy="50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955CA1-D412-4D72-622E-8DD473BE8D26}"/>
              </a:ext>
            </a:extLst>
          </p:cNvPr>
          <p:cNvSpPr/>
          <p:nvPr/>
        </p:nvSpPr>
        <p:spPr>
          <a:xfrm>
            <a:off x="2511707" y="2240200"/>
            <a:ext cx="567159" cy="2500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767C497-E689-8E52-210C-F75F6734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1481B67-FEA1-7E7C-E85B-6BCC2ADF7478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26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9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5AE7-02D2-39D2-449D-F7203D676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027CCCE5-4DE7-78C8-A720-65E188E82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CBFD70A-5B3C-0927-885A-EC2BE1F43C54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http://webshop.hack-lab.de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970222-E44C-85E9-C9EA-599E12452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7789"/>
            <a:ext cx="12192000" cy="3522422"/>
          </a:xfrm>
          <a:prstGeom prst="rect">
            <a:avLst/>
          </a:prstGeom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B8D54A57-C25F-5A12-FB1E-B1258902C549}"/>
              </a:ext>
            </a:extLst>
          </p:cNvPr>
          <p:cNvSpPr/>
          <p:nvPr/>
        </p:nvSpPr>
        <p:spPr>
          <a:xfrm rot="10800000">
            <a:off x="8900932" y="4837481"/>
            <a:ext cx="1088020" cy="12847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A5B505-27FB-6052-B3C3-15E8E93346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517D77-1BC5-BB12-30C8-067D33132625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104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E0FFA-AAB5-6418-7E39-96FBBB55D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BE5399BB-CA1F-7F7D-8875-325B1B5C6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97BBEA8-3822-8937-16A3-C2C4AFFA5D5A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16745A"/>
                </a:solidFill>
              </a:rPr>
              <a:t>http://webshop.hack-lab.de/item/1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B0B17F-53BB-D9C3-0C43-EC774094D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896" y="1487772"/>
            <a:ext cx="9076207" cy="4580017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98B6DC2-2B1D-540F-034F-BF742B6E41A1}"/>
              </a:ext>
            </a:extLst>
          </p:cNvPr>
          <p:cNvSpPr/>
          <p:nvPr/>
        </p:nvSpPr>
        <p:spPr>
          <a:xfrm rot="15535402">
            <a:off x="803283" y="4166149"/>
            <a:ext cx="1088020" cy="12847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C4E760D-D985-8C36-E27E-FB6CED8BBC1B}"/>
              </a:ext>
            </a:extLst>
          </p:cNvPr>
          <p:cNvSpPr/>
          <p:nvPr/>
        </p:nvSpPr>
        <p:spPr>
          <a:xfrm>
            <a:off x="2082237" y="5465838"/>
            <a:ext cx="5950593" cy="11085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/>
              <a:t>"&gt;&lt;h1&gt;Test&lt;/h1&gt;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C2264A-62E9-CF12-E983-B28C9F4E48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D60FE3-5276-F03E-EBD6-F40489D86683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369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2040D-43A4-0BB5-E9A4-811737CFA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8CB04163-18EB-0070-C659-12710CF6D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08D61D9-89D5-DDAB-E4B4-0420EEEA1190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16745A"/>
                </a:solidFill>
              </a:rPr>
              <a:t>Bild einbetten …</a:t>
            </a:r>
            <a:endParaRPr lang="en-CN">
              <a:solidFill>
                <a:srgbClr val="16745A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5F0BA6-90A1-4A64-77EC-5ED5387B4131}"/>
              </a:ext>
            </a:extLst>
          </p:cNvPr>
          <p:cNvSpPr/>
          <p:nvPr/>
        </p:nvSpPr>
        <p:spPr>
          <a:xfrm>
            <a:off x="2082237" y="5034517"/>
            <a:ext cx="8567897" cy="1086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2800"/>
              <a:t>&lt;</a:t>
            </a:r>
            <a:r>
              <a:rPr lang="de-DE" sz="2800" err="1"/>
              <a:t>img</a:t>
            </a:r>
            <a:r>
              <a:rPr lang="de-DE" sz="2800"/>
              <a:t> </a:t>
            </a:r>
            <a:r>
              <a:rPr lang="de-DE" sz="2800" err="1"/>
              <a:t>src</a:t>
            </a:r>
            <a:r>
              <a:rPr lang="de-DE" sz="2800"/>
              <a:t>="</a:t>
            </a:r>
            <a:r>
              <a:rPr lang="de-DE" sz="2800" u="sng"/>
              <a:t>https://mint-secure.de/</a:t>
            </a:r>
            <a:r>
              <a:rPr lang="de-DE" sz="2800" u="sng" err="1"/>
              <a:t>wp</a:t>
            </a:r>
            <a:r>
              <a:rPr lang="de-DE" sz="2800" u="sng"/>
              <a:t>-content/</a:t>
            </a:r>
            <a:r>
              <a:rPr lang="de-DE" sz="2800" u="sng" err="1"/>
              <a:t>uploads</a:t>
            </a:r>
            <a:r>
              <a:rPr lang="de-DE" sz="2800" u="sng"/>
              <a:t>/2025/01/header.png</a:t>
            </a:r>
            <a:r>
              <a:rPr lang="de-DE" sz="2800"/>
              <a:t>"&gt;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B6A10FE-BDD3-B5D4-9A14-2B24E0F71C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E00924-2A17-36A9-8D7D-478469A1E147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29</a:t>
            </a:fld>
            <a:endParaRPr lang="en-US" altLang="zh-CN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BAAC1C8-02CD-B533-66AB-400B4DA97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495" y="1472427"/>
            <a:ext cx="7715250" cy="2914650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FF71D3CF-6AC4-64FF-9FB0-6E2B8E13390D}"/>
              </a:ext>
            </a:extLst>
          </p:cNvPr>
          <p:cNvSpPr/>
          <p:nvPr/>
        </p:nvSpPr>
        <p:spPr>
          <a:xfrm rot="15535402">
            <a:off x="1544445" y="1922031"/>
            <a:ext cx="1088020" cy="12847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05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8757-5254-C7E9-634D-B540EED652C2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5735344" y="256299"/>
            <a:ext cx="6032576" cy="926233"/>
          </a:xfrm>
        </p:spPr>
        <p:txBody>
          <a:bodyPr/>
          <a:lstStyle/>
          <a:p>
            <a:r>
              <a:rPr lang="en-US" altLang="zh-CN" noProof="0" err="1"/>
              <a:t>Wer</a:t>
            </a:r>
            <a:r>
              <a:rPr lang="en-US" altLang="zh-CN" noProof="0"/>
              <a:t> </a:t>
            </a:r>
            <a:r>
              <a:rPr lang="en-US" altLang="zh-CN" noProof="0" err="1"/>
              <a:t>sind</a:t>
            </a:r>
            <a:r>
              <a:rPr lang="en-US" altLang="zh-CN" noProof="0"/>
              <a:t> </a:t>
            </a:r>
            <a:r>
              <a:rPr lang="en-US" altLang="zh-CN" err="1"/>
              <a:t>wir</a:t>
            </a:r>
            <a:r>
              <a:rPr lang="en-US" altLang="zh-CN"/>
              <a:t>?</a:t>
            </a:r>
            <a:endParaRPr lang="en-US"/>
          </a:p>
        </p:txBody>
      </p:sp>
      <p:pic>
        <p:nvPicPr>
          <p:cNvPr id="4" name="Grafik 3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9A313F50-B05F-C6C9-15D4-5869AB87B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9C4D259-761F-D634-84A3-2C95988F94AF}"/>
              </a:ext>
            </a:extLst>
          </p:cNvPr>
          <p:cNvSpPr txBox="1"/>
          <p:nvPr/>
        </p:nvSpPr>
        <p:spPr>
          <a:xfrm>
            <a:off x="7627787" y="5216930"/>
            <a:ext cx="3133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/>
              <a:t>Tim Philipp Schäfers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/>
              <a:t>Hacker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/>
              <a:t>Co-Founder Mint Secure</a:t>
            </a:r>
          </a:p>
        </p:txBody>
      </p:sp>
      <p:pic>
        <p:nvPicPr>
          <p:cNvPr id="5" name="Grafik 4" descr="Ein Bild, das Person, Menschliches Gesicht, Lächeln, Wand enthält.&#10;&#10;KI-generierte Inhalte können fehlerhaft sein.">
            <a:extLst>
              <a:ext uri="{FF2B5EF4-FFF2-40B4-BE49-F238E27FC236}">
                <a16:creationId xmlns:a16="http://schemas.microsoft.com/office/drawing/2014/main" id="{D2638F0B-D324-9656-0AC1-4ED685E8B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7787" y="1140357"/>
            <a:ext cx="2768881" cy="395218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BBB5A9-869F-B285-D983-20B97AFD289A}"/>
              </a:ext>
            </a:extLst>
          </p:cNvPr>
          <p:cNvSpPr txBox="1"/>
          <p:nvPr/>
        </p:nvSpPr>
        <p:spPr>
          <a:xfrm>
            <a:off x="2328354" y="5259105"/>
            <a:ext cx="3133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de-DE"/>
              <a:t>Niklas Klee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/>
              <a:t>Hacker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/>
              <a:t>Co-Founder Mint Secure</a:t>
            </a:r>
          </a:p>
        </p:txBody>
      </p:sp>
      <p:pic>
        <p:nvPicPr>
          <p:cNvPr id="8" name="Grafik 7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40DCFE2E-DE49-D677-10D4-709F8CBB4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8354" y="1127657"/>
            <a:ext cx="3041764" cy="3952181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CA51F7-11DF-88E1-D560-B05B8E0C209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1B8048-7724-BD34-0703-37156EC6283C}"/>
              </a:ext>
            </a:extLst>
          </p:cNvPr>
          <p:cNvSpPr>
            <a:spLocks noGrp="1"/>
          </p:cNvSpPr>
          <p:nvPr>
            <p:ph type="sldNum" sz="half" idx="20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8506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85474-688D-86FF-887E-D6E4ED78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AF0E775-07D5-DFBC-C3AD-F5F32EC60D4F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16745A"/>
                </a:solidFill>
              </a:rPr>
              <a:t>Bild einbetten …</a:t>
            </a:r>
            <a:endParaRPr lang="en-CN">
              <a:solidFill>
                <a:srgbClr val="16745A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36F8AB-D8CF-1562-9E3D-7D6CAC23EB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91359A-336F-B12A-3F51-D666E2BD3777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30</a:t>
            </a:fld>
            <a:endParaRPr lang="en-US" altLang="zh-CN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1EA588-1CD9-0BFD-9160-041644DD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312" y="1132846"/>
            <a:ext cx="8651756" cy="4865479"/>
          </a:xfrm>
          <a:prstGeom prst="rect">
            <a:avLst/>
          </a:prstGeom>
        </p:spPr>
      </p:pic>
      <p:sp>
        <p:nvSpPr>
          <p:cNvPr id="11" name="Pfeil: nach unten 7">
            <a:extLst>
              <a:ext uri="{FF2B5EF4-FFF2-40B4-BE49-F238E27FC236}">
                <a16:creationId xmlns:a16="http://schemas.microsoft.com/office/drawing/2014/main" id="{19146D12-8D4A-72FA-4747-36CF02627C7F}"/>
              </a:ext>
            </a:extLst>
          </p:cNvPr>
          <p:cNvSpPr/>
          <p:nvPr/>
        </p:nvSpPr>
        <p:spPr>
          <a:xfrm rot="15535402">
            <a:off x="2565237" y="4524333"/>
            <a:ext cx="1088020" cy="12847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01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87E42-CBEC-3228-4B96-EF921BE66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4E60-6FD1-698D-2C65-B72A943A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10488724" cy="494066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Mit XSS </a:t>
            </a:r>
            <a:r>
              <a:rPr lang="en-US" altLang="zh-CN" sz="4400" err="1">
                <a:solidFill>
                  <a:schemeClr val="accent1">
                    <a:lumMod val="75000"/>
                  </a:schemeClr>
                </a:solidFill>
              </a:rPr>
              <a:t>kann</a:t>
            </a:r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 man </a:t>
            </a:r>
            <a:r>
              <a:rPr lang="en-US" altLang="zh-CN" sz="4400" err="1">
                <a:solidFill>
                  <a:schemeClr val="accent1">
                    <a:lumMod val="75000"/>
                  </a:schemeClr>
                </a:solidFill>
              </a:rPr>
              <a:t>auch</a:t>
            </a:r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 Cookies </a:t>
            </a:r>
            <a:r>
              <a:rPr lang="en-US" altLang="zh-CN" sz="4400" err="1">
                <a:solidFill>
                  <a:schemeClr val="accent1">
                    <a:lumMod val="75000"/>
                  </a:schemeClr>
                </a:solidFill>
              </a:rPr>
              <a:t>klauen</a:t>
            </a:r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 …</a:t>
            </a:r>
            <a:b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Was </a:t>
            </a:r>
            <a:r>
              <a:rPr lang="en-US" altLang="zh-CN" sz="4400" err="1">
                <a:solidFill>
                  <a:schemeClr val="accent1">
                    <a:lumMod val="75000"/>
                  </a:schemeClr>
                </a:solidFill>
              </a:rPr>
              <a:t>sind</a:t>
            </a:r>
            <a:r>
              <a:rPr lang="en-US" altLang="zh-CN" sz="4400">
                <a:solidFill>
                  <a:schemeClr val="accent1">
                    <a:lumMod val="75000"/>
                  </a:schemeClr>
                </a:solidFill>
              </a:rPr>
              <a:t> Cookies?</a:t>
            </a:r>
            <a:endParaRPr lang="en-US" sz="440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2D4AD9-2F13-7D91-C4EC-E7ED7D2B3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6EB713-2FCC-8545-2815-92644522FD9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553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29B6E-4DEE-4D1D-EA40-A7629EE2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1E2592F3-F804-4516-5907-C1BF54602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289601E-FDAB-541D-E5F6-8C200D633194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Cookies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13" name="Grafik 12" descr="Laptop mit einfarbiger Füllung">
            <a:extLst>
              <a:ext uri="{FF2B5EF4-FFF2-40B4-BE49-F238E27FC236}">
                <a16:creationId xmlns:a16="http://schemas.microsoft.com/office/drawing/2014/main" id="{0ECC79EA-7B84-99F6-1100-C5EF89AEF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678" y="2501347"/>
            <a:ext cx="1646583" cy="1646583"/>
          </a:xfrm>
          <a:prstGeom prst="rect">
            <a:avLst/>
          </a:prstGeom>
        </p:spPr>
      </p:pic>
      <p:pic>
        <p:nvPicPr>
          <p:cNvPr id="19" name="Grafik 18" descr="Server mit einfarbiger Füllung">
            <a:extLst>
              <a:ext uri="{FF2B5EF4-FFF2-40B4-BE49-F238E27FC236}">
                <a16:creationId xmlns:a16="http://schemas.microsoft.com/office/drawing/2014/main" id="{4D4CC7E3-F78F-AAC9-F03A-80D242B52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6315" y="2418521"/>
            <a:ext cx="1729409" cy="172940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17A1326-AB96-34A8-7ED3-D36D811ABC99}"/>
              </a:ext>
            </a:extLst>
          </p:cNvPr>
          <p:cNvSpPr txBox="1"/>
          <p:nvPr/>
        </p:nvSpPr>
        <p:spPr>
          <a:xfrm>
            <a:off x="885149" y="4056029"/>
            <a:ext cx="92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Client</a:t>
            </a:r>
            <a:endParaRPr lang="de-DE" sz="2400">
              <a:solidFill>
                <a:srgbClr val="16745A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C857CA1-869B-BFF1-DCE8-0298D35AA549}"/>
              </a:ext>
            </a:extLst>
          </p:cNvPr>
          <p:cNvSpPr txBox="1"/>
          <p:nvPr/>
        </p:nvSpPr>
        <p:spPr>
          <a:xfrm>
            <a:off x="3846371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Frontend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3" name="Grafik 22" descr="Server mit einfarbiger Füllung">
            <a:extLst>
              <a:ext uri="{FF2B5EF4-FFF2-40B4-BE49-F238E27FC236}">
                <a16:creationId xmlns:a16="http://schemas.microsoft.com/office/drawing/2014/main" id="{3781B861-BE75-356F-718E-E41C30F150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82" y="2415871"/>
            <a:ext cx="1729409" cy="172940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7F6E595-3754-9046-8A69-869C16D3F056}"/>
              </a:ext>
            </a:extLst>
          </p:cNvPr>
          <p:cNvSpPr txBox="1"/>
          <p:nvPr/>
        </p:nvSpPr>
        <p:spPr>
          <a:xfrm>
            <a:off x="6918612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Backend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6" name="Grafik 25" descr="Datenbank mit einfarbiger Füllung">
            <a:extLst>
              <a:ext uri="{FF2B5EF4-FFF2-40B4-BE49-F238E27FC236}">
                <a16:creationId xmlns:a16="http://schemas.microsoft.com/office/drawing/2014/main" id="{426381FC-AE77-05FA-D494-C14FD879A1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1450" y="2526747"/>
            <a:ext cx="1572482" cy="157248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2BCBECF5-D83F-130F-A040-3352CE4C7DEB}"/>
              </a:ext>
            </a:extLst>
          </p:cNvPr>
          <p:cNvSpPr txBox="1"/>
          <p:nvPr/>
        </p:nvSpPr>
        <p:spPr>
          <a:xfrm>
            <a:off x="9821450" y="4187686"/>
            <a:ext cx="157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Datenbank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32" name="Grafik 31" descr="Pfeil nach rechts mit einfarbiger Füllung">
            <a:extLst>
              <a:ext uri="{FF2B5EF4-FFF2-40B4-BE49-F238E27FC236}">
                <a16:creationId xmlns:a16="http://schemas.microsoft.com/office/drawing/2014/main" id="{555DB04A-2D96-2772-A9BC-EB4FC9D324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76588" y="2632268"/>
            <a:ext cx="914400" cy="914400"/>
          </a:xfrm>
          <a:prstGeom prst="rect">
            <a:avLst/>
          </a:prstGeom>
        </p:spPr>
      </p:pic>
      <p:pic>
        <p:nvPicPr>
          <p:cNvPr id="33" name="Grafik 32" descr="Pfeil nach rechts mit einfarbiger Füllung">
            <a:extLst>
              <a:ext uri="{FF2B5EF4-FFF2-40B4-BE49-F238E27FC236}">
                <a16:creationId xmlns:a16="http://schemas.microsoft.com/office/drawing/2014/main" id="{9487FB64-006D-4709-E073-5F07ED7E8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476584" y="3089468"/>
            <a:ext cx="914401" cy="914400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D7D15B8-2015-77B3-CF81-545D26D0BF67}"/>
              </a:ext>
            </a:extLst>
          </p:cNvPr>
          <p:cNvCxnSpPr/>
          <p:nvPr/>
        </p:nvCxnSpPr>
        <p:spPr>
          <a:xfrm>
            <a:off x="6096000" y="1595120"/>
            <a:ext cx="0" cy="42875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Pfeil nach rechts mit einfarbiger Füllung">
            <a:extLst>
              <a:ext uri="{FF2B5EF4-FFF2-40B4-BE49-F238E27FC236}">
                <a16:creationId xmlns:a16="http://schemas.microsoft.com/office/drawing/2014/main" id="{8B40E9B3-3F3F-78F7-6B87-66DDE4390C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6318" y="2632268"/>
            <a:ext cx="1509957" cy="914400"/>
          </a:xfrm>
          <a:prstGeom prst="rect">
            <a:avLst/>
          </a:prstGeom>
        </p:spPr>
      </p:pic>
      <p:pic>
        <p:nvPicPr>
          <p:cNvPr id="37" name="Grafik 36" descr="Pfeil nach rechts mit einfarbiger Füllung">
            <a:extLst>
              <a:ext uri="{FF2B5EF4-FFF2-40B4-BE49-F238E27FC236}">
                <a16:creationId xmlns:a16="http://schemas.microsoft.com/office/drawing/2014/main" id="{1E50BE58-C3F5-B713-E56F-A799B2B99D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193" y="2526747"/>
            <a:ext cx="1509957" cy="914400"/>
          </a:xfrm>
          <a:prstGeom prst="rect">
            <a:avLst/>
          </a:prstGeom>
        </p:spPr>
      </p:pic>
      <p:pic>
        <p:nvPicPr>
          <p:cNvPr id="38" name="Grafik 37" descr="Pfeil nach rechts mit einfarbiger Füllung">
            <a:extLst>
              <a:ext uri="{FF2B5EF4-FFF2-40B4-BE49-F238E27FC236}">
                <a16:creationId xmlns:a16="http://schemas.microsoft.com/office/drawing/2014/main" id="{2C86F44C-71F1-33DE-7CEE-049135D93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488292" y="2983947"/>
            <a:ext cx="1333158" cy="914400"/>
          </a:xfrm>
          <a:prstGeom prst="rect">
            <a:avLst/>
          </a:prstGeom>
        </p:spPr>
      </p:pic>
      <p:pic>
        <p:nvPicPr>
          <p:cNvPr id="39" name="Grafik 38" descr="Pfeil nach rechts mit einfarbiger Füllung">
            <a:extLst>
              <a:ext uri="{FF2B5EF4-FFF2-40B4-BE49-F238E27FC236}">
                <a16:creationId xmlns:a16="http://schemas.microsoft.com/office/drawing/2014/main" id="{7347D253-7E4D-A417-7472-11CF4D8E7F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344717" y="3109346"/>
            <a:ext cx="1333158" cy="914400"/>
          </a:xfrm>
          <a:prstGeom prst="rect">
            <a:avLst/>
          </a:prstGeom>
        </p:spPr>
      </p:pic>
      <p:pic>
        <p:nvPicPr>
          <p:cNvPr id="7" name="Grafik 6" descr="Schlüssel mit einfarbiger Füllung">
            <a:extLst>
              <a:ext uri="{FF2B5EF4-FFF2-40B4-BE49-F238E27FC236}">
                <a16:creationId xmlns:a16="http://schemas.microsoft.com/office/drawing/2014/main" id="{36AFDD16-E378-3E53-AC91-DBA5A120EB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47219" y="1737910"/>
            <a:ext cx="914400" cy="914400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0D0B77A7-C301-FF6E-7873-B43E326670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5641" y="1612347"/>
            <a:ext cx="914400" cy="914400"/>
          </a:xfrm>
          <a:prstGeom prst="rect">
            <a:avLst/>
          </a:prstGeom>
        </p:spPr>
      </p:pic>
      <p:pic>
        <p:nvPicPr>
          <p:cNvPr id="9" name="Grafik 8" descr="Schlüssel mit einfarbiger Füllung">
            <a:extLst>
              <a:ext uri="{FF2B5EF4-FFF2-40B4-BE49-F238E27FC236}">
                <a16:creationId xmlns:a16="http://schemas.microsoft.com/office/drawing/2014/main" id="{2BFD94BE-C989-C525-6CD0-AB23844DF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45705" y="1656494"/>
            <a:ext cx="914400" cy="914400"/>
          </a:xfrm>
          <a:prstGeom prst="rect">
            <a:avLst/>
          </a:prstGeom>
        </p:spPr>
      </p:pic>
      <p:pic>
        <p:nvPicPr>
          <p:cNvPr id="11" name="Grafik 10" descr="Schlüssel mit einfarbiger Füllung">
            <a:extLst>
              <a:ext uri="{FF2B5EF4-FFF2-40B4-BE49-F238E27FC236}">
                <a16:creationId xmlns:a16="http://schemas.microsoft.com/office/drawing/2014/main" id="{D9B28CC5-B578-545A-1FA3-428BD1D94B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61009" y="1656494"/>
            <a:ext cx="914400" cy="914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43BD2C8-6E63-172C-6E57-EA9A518A76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03329" y="4742235"/>
            <a:ext cx="799152" cy="8122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C73335B-0933-0FCF-DE67-6A8D4FB2D3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1874" y="4795379"/>
            <a:ext cx="799152" cy="81225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5E6DC2D-97B1-9EDE-F87D-FDE18074F2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46371" y="4712961"/>
            <a:ext cx="799152" cy="8122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1689207-C866-1980-AEF9-4E0D25440E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230" y="1788983"/>
            <a:ext cx="799152" cy="812253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27AD0D-00FB-C604-DCF6-3BDEB341A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D30C0-AF14-280E-F7F9-9CA46709505C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32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9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C6AAE-649B-3F9C-A87F-1F5D23942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DDB4077B-75FD-EEA9-9E24-8DE240879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FB83DCE-3FC4-179A-F845-8EEB1405735D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16745A"/>
                </a:solidFill>
              </a:rPr>
              <a:t>Cookies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13" name="Grafik 12" descr="Laptop mit einfarbiger Füllung">
            <a:extLst>
              <a:ext uri="{FF2B5EF4-FFF2-40B4-BE49-F238E27FC236}">
                <a16:creationId xmlns:a16="http://schemas.microsoft.com/office/drawing/2014/main" id="{DC0309F7-19D1-DC12-EBF6-332CD8D19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678" y="2501347"/>
            <a:ext cx="1646583" cy="1646583"/>
          </a:xfrm>
          <a:prstGeom prst="rect">
            <a:avLst/>
          </a:prstGeom>
        </p:spPr>
      </p:pic>
      <p:pic>
        <p:nvPicPr>
          <p:cNvPr id="19" name="Grafik 18" descr="Server mit einfarbiger Füllung">
            <a:extLst>
              <a:ext uri="{FF2B5EF4-FFF2-40B4-BE49-F238E27FC236}">
                <a16:creationId xmlns:a16="http://schemas.microsoft.com/office/drawing/2014/main" id="{1969A273-D990-5AF8-D361-609529928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6315" y="2418521"/>
            <a:ext cx="1729409" cy="172940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26F7546-B26A-1B8D-3211-0F4924784250}"/>
              </a:ext>
            </a:extLst>
          </p:cNvPr>
          <p:cNvSpPr txBox="1"/>
          <p:nvPr/>
        </p:nvSpPr>
        <p:spPr>
          <a:xfrm>
            <a:off x="885149" y="4056029"/>
            <a:ext cx="92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Client</a:t>
            </a:r>
            <a:endParaRPr lang="de-DE" sz="2400">
              <a:solidFill>
                <a:srgbClr val="16745A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7B4344B-E216-55BF-F04C-4681C1C1DB09}"/>
              </a:ext>
            </a:extLst>
          </p:cNvPr>
          <p:cNvSpPr txBox="1"/>
          <p:nvPr/>
        </p:nvSpPr>
        <p:spPr>
          <a:xfrm>
            <a:off x="3846371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Frontend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3" name="Grafik 22" descr="Server mit einfarbiger Füllung">
            <a:extLst>
              <a:ext uri="{FF2B5EF4-FFF2-40B4-BE49-F238E27FC236}">
                <a16:creationId xmlns:a16="http://schemas.microsoft.com/office/drawing/2014/main" id="{422CBEEF-49BB-8365-D1F9-ECAA3BDBED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82" y="2415871"/>
            <a:ext cx="1729409" cy="172940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897BFC9-9416-160E-F4D6-8839C6F3D463}"/>
              </a:ext>
            </a:extLst>
          </p:cNvPr>
          <p:cNvSpPr txBox="1"/>
          <p:nvPr/>
        </p:nvSpPr>
        <p:spPr>
          <a:xfrm>
            <a:off x="6918612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Backend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6" name="Grafik 25" descr="Datenbank mit einfarbiger Füllung">
            <a:extLst>
              <a:ext uri="{FF2B5EF4-FFF2-40B4-BE49-F238E27FC236}">
                <a16:creationId xmlns:a16="http://schemas.microsoft.com/office/drawing/2014/main" id="{74F83282-F54F-0FE0-0143-6596643E95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1450" y="2526747"/>
            <a:ext cx="1572482" cy="157248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BBC8F1D9-ED4A-D9FF-A85D-08F84193C07B}"/>
              </a:ext>
            </a:extLst>
          </p:cNvPr>
          <p:cNvSpPr txBox="1"/>
          <p:nvPr/>
        </p:nvSpPr>
        <p:spPr>
          <a:xfrm>
            <a:off x="9821450" y="4187686"/>
            <a:ext cx="157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Datenbank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32" name="Grafik 31" descr="Pfeil nach rechts mit einfarbiger Füllung">
            <a:extLst>
              <a:ext uri="{FF2B5EF4-FFF2-40B4-BE49-F238E27FC236}">
                <a16:creationId xmlns:a16="http://schemas.microsoft.com/office/drawing/2014/main" id="{21855920-A18C-AFBF-EF80-7251AEB093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76588" y="2632268"/>
            <a:ext cx="914400" cy="914400"/>
          </a:xfrm>
          <a:prstGeom prst="rect">
            <a:avLst/>
          </a:prstGeom>
        </p:spPr>
      </p:pic>
      <p:pic>
        <p:nvPicPr>
          <p:cNvPr id="33" name="Grafik 32" descr="Pfeil nach rechts mit einfarbiger Füllung">
            <a:extLst>
              <a:ext uri="{FF2B5EF4-FFF2-40B4-BE49-F238E27FC236}">
                <a16:creationId xmlns:a16="http://schemas.microsoft.com/office/drawing/2014/main" id="{39FBE9E9-6E3B-63BA-0E65-D9BF58101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476584" y="3089468"/>
            <a:ext cx="914401" cy="914400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C718660-00EE-C28F-D434-B5E026F1214C}"/>
              </a:ext>
            </a:extLst>
          </p:cNvPr>
          <p:cNvCxnSpPr/>
          <p:nvPr/>
        </p:nvCxnSpPr>
        <p:spPr>
          <a:xfrm>
            <a:off x="6096000" y="1595120"/>
            <a:ext cx="0" cy="42875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Pfeil nach rechts mit einfarbiger Füllung">
            <a:extLst>
              <a:ext uri="{FF2B5EF4-FFF2-40B4-BE49-F238E27FC236}">
                <a16:creationId xmlns:a16="http://schemas.microsoft.com/office/drawing/2014/main" id="{14B6CCA3-7357-9B9D-7ED9-3F3308BCA4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6318" y="2632268"/>
            <a:ext cx="1509957" cy="914400"/>
          </a:xfrm>
          <a:prstGeom prst="rect">
            <a:avLst/>
          </a:prstGeom>
        </p:spPr>
      </p:pic>
      <p:pic>
        <p:nvPicPr>
          <p:cNvPr id="37" name="Grafik 36" descr="Pfeil nach rechts mit einfarbiger Füllung">
            <a:extLst>
              <a:ext uri="{FF2B5EF4-FFF2-40B4-BE49-F238E27FC236}">
                <a16:creationId xmlns:a16="http://schemas.microsoft.com/office/drawing/2014/main" id="{5ECB9CA9-168F-AB8A-7D48-3E7D66EF2E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193" y="2526747"/>
            <a:ext cx="1509957" cy="914400"/>
          </a:xfrm>
          <a:prstGeom prst="rect">
            <a:avLst/>
          </a:prstGeom>
        </p:spPr>
      </p:pic>
      <p:pic>
        <p:nvPicPr>
          <p:cNvPr id="38" name="Grafik 37" descr="Pfeil nach rechts mit einfarbiger Füllung">
            <a:extLst>
              <a:ext uri="{FF2B5EF4-FFF2-40B4-BE49-F238E27FC236}">
                <a16:creationId xmlns:a16="http://schemas.microsoft.com/office/drawing/2014/main" id="{973A119E-0265-2B72-78E3-A7B10757F4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488292" y="2983947"/>
            <a:ext cx="1333158" cy="914400"/>
          </a:xfrm>
          <a:prstGeom prst="rect">
            <a:avLst/>
          </a:prstGeom>
        </p:spPr>
      </p:pic>
      <p:pic>
        <p:nvPicPr>
          <p:cNvPr id="39" name="Grafik 38" descr="Pfeil nach rechts mit einfarbiger Füllung">
            <a:extLst>
              <a:ext uri="{FF2B5EF4-FFF2-40B4-BE49-F238E27FC236}">
                <a16:creationId xmlns:a16="http://schemas.microsoft.com/office/drawing/2014/main" id="{CF1BD4FB-DEA9-D872-5B1E-28AE4EE1D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344717" y="3109346"/>
            <a:ext cx="1333158" cy="914400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C3F89D7F-78C9-9FDA-6D13-68B50BB8C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35641" y="1612347"/>
            <a:ext cx="914400" cy="9144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D91E5F1-2E54-F16F-3961-91269F1663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6590" y="1637408"/>
            <a:ext cx="799152" cy="8122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51DDD76-E11B-F801-F75C-78787ADA89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9567" y="1689094"/>
            <a:ext cx="799152" cy="8122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1EDE031-F4F6-24C4-2DA5-08C984A1C7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1164" y="1637409"/>
            <a:ext cx="799152" cy="8122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1656FD-A164-E1BD-0953-4F61DC4606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9230" y="1788983"/>
            <a:ext cx="799152" cy="81225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CACB1C-E15D-3EFC-4A75-E31D7AE670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0225E1-B80A-676B-6FE3-A0790CAAF9A9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33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6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43A18-1A14-3C79-0AB4-E2432263C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E901-5796-58FE-2D09-2731CC18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4734997" cy="4940661"/>
          </a:xfrm>
        </p:spPr>
        <p:txBody>
          <a:bodyPr anchor="ctr">
            <a:normAutofit/>
          </a:bodyPr>
          <a:lstStyle/>
          <a:p>
            <a:r>
              <a:rPr lang="en-US" altLang="zh-CN" sz="5400">
                <a:solidFill>
                  <a:srgbClr val="16745A"/>
                </a:solidFill>
              </a:rPr>
              <a:t>Was </a:t>
            </a:r>
            <a:r>
              <a:rPr lang="en-US" altLang="zh-CN" sz="5400" err="1">
                <a:solidFill>
                  <a:srgbClr val="16745A"/>
                </a:solidFill>
              </a:rPr>
              <a:t>wäre</a:t>
            </a:r>
            <a:r>
              <a:rPr lang="en-US" altLang="zh-CN" sz="5400">
                <a:solidFill>
                  <a:srgbClr val="16745A"/>
                </a:solidFill>
              </a:rPr>
              <a:t>, </a:t>
            </a:r>
            <a:r>
              <a:rPr lang="en-US" altLang="zh-CN" sz="5400" err="1">
                <a:solidFill>
                  <a:srgbClr val="16745A"/>
                </a:solidFill>
              </a:rPr>
              <a:t>wenn</a:t>
            </a:r>
            <a:r>
              <a:rPr lang="en-US" altLang="zh-CN" sz="5400">
                <a:solidFill>
                  <a:srgbClr val="16745A"/>
                </a:solidFill>
              </a:rPr>
              <a:t> </a:t>
            </a:r>
            <a:r>
              <a:rPr lang="en-US" altLang="zh-CN" sz="5400" err="1">
                <a:solidFill>
                  <a:srgbClr val="16745A"/>
                </a:solidFill>
              </a:rPr>
              <a:t>jemand</a:t>
            </a:r>
            <a:r>
              <a:rPr lang="en-US" altLang="zh-CN" sz="5400">
                <a:solidFill>
                  <a:srgbClr val="16745A"/>
                </a:solidFill>
              </a:rPr>
              <a:t> den Cookie </a:t>
            </a:r>
            <a:r>
              <a:rPr lang="en-US" altLang="zh-CN" sz="5400" err="1">
                <a:solidFill>
                  <a:srgbClr val="16745A"/>
                </a:solidFill>
              </a:rPr>
              <a:t>klaut</a:t>
            </a:r>
            <a:r>
              <a:rPr lang="en-US" altLang="zh-CN" sz="5400">
                <a:solidFill>
                  <a:srgbClr val="16745A"/>
                </a:solidFill>
              </a:rPr>
              <a:t>?</a:t>
            </a:r>
            <a:endParaRPr lang="en-CN" sz="5400">
              <a:solidFill>
                <a:srgbClr val="16745A"/>
              </a:solidFill>
            </a:endParaRPr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196DD5BB-FF33-9351-C0E4-6DFEA5892B59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6FA5FB-0ACC-B278-4F7A-1805811886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254D72-4376-F254-28F5-F71A253C4DB9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524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8385D-0D6A-458B-4416-C8BF8D5BE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189EEE63-D52D-F559-B072-051125013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B5C2E72-D06E-74D7-BEAF-79FAB4DCC7D8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err="1">
                <a:solidFill>
                  <a:srgbClr val="16745A"/>
                </a:solidFill>
              </a:rPr>
              <a:t>Schadcode</a:t>
            </a:r>
            <a:r>
              <a:rPr lang="en-US" altLang="zh-CN">
                <a:solidFill>
                  <a:srgbClr val="16745A"/>
                </a:solidFill>
              </a:rPr>
              <a:t> </a:t>
            </a:r>
            <a:r>
              <a:rPr lang="en-US" altLang="zh-CN" err="1">
                <a:solidFill>
                  <a:srgbClr val="16745A"/>
                </a:solidFill>
              </a:rPr>
              <a:t>im</a:t>
            </a:r>
            <a:r>
              <a:rPr lang="en-US" altLang="zh-CN">
                <a:solidFill>
                  <a:srgbClr val="16745A"/>
                </a:solidFill>
              </a:rPr>
              <a:t> </a:t>
            </a:r>
            <a:r>
              <a:rPr lang="en-US" altLang="zh-CN" err="1">
                <a:solidFill>
                  <a:srgbClr val="16745A"/>
                </a:solidFill>
              </a:rPr>
              <a:t>Kommentar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19" name="Grafik 18" descr="Server mit einfarbiger Füllung">
            <a:extLst>
              <a:ext uri="{FF2B5EF4-FFF2-40B4-BE49-F238E27FC236}">
                <a16:creationId xmlns:a16="http://schemas.microsoft.com/office/drawing/2014/main" id="{E8986067-436B-B9A0-E62E-A3301E176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6315" y="2418521"/>
            <a:ext cx="1729409" cy="172940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91AE771-A5D7-DBD1-909A-CA812EF345F7}"/>
              </a:ext>
            </a:extLst>
          </p:cNvPr>
          <p:cNvSpPr txBox="1"/>
          <p:nvPr/>
        </p:nvSpPr>
        <p:spPr>
          <a:xfrm>
            <a:off x="662611" y="4056029"/>
            <a:ext cx="1508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Angreifer</a:t>
            </a:r>
            <a:endParaRPr lang="de-DE" sz="2400">
              <a:solidFill>
                <a:srgbClr val="16745A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B7DB95E-9B41-8F04-04FD-6635D225F81C}"/>
              </a:ext>
            </a:extLst>
          </p:cNvPr>
          <p:cNvSpPr txBox="1"/>
          <p:nvPr/>
        </p:nvSpPr>
        <p:spPr>
          <a:xfrm>
            <a:off x="3846371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Frontend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3" name="Grafik 22" descr="Server mit einfarbiger Füllung">
            <a:extLst>
              <a:ext uri="{FF2B5EF4-FFF2-40B4-BE49-F238E27FC236}">
                <a16:creationId xmlns:a16="http://schemas.microsoft.com/office/drawing/2014/main" id="{F65A10A0-87D9-2BD2-94BD-395361BED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8882" y="2415871"/>
            <a:ext cx="1729409" cy="172940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63B4A9C-9846-C85E-0EDA-C689397BE59C}"/>
              </a:ext>
            </a:extLst>
          </p:cNvPr>
          <p:cNvSpPr txBox="1"/>
          <p:nvPr/>
        </p:nvSpPr>
        <p:spPr>
          <a:xfrm>
            <a:off x="6918612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Backend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6" name="Grafik 25" descr="Datenbank mit einfarbiger Füllung">
            <a:extLst>
              <a:ext uri="{FF2B5EF4-FFF2-40B4-BE49-F238E27FC236}">
                <a16:creationId xmlns:a16="http://schemas.microsoft.com/office/drawing/2014/main" id="{D7CAB77D-BD96-23D1-F37B-5BE7DC485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1450" y="2526747"/>
            <a:ext cx="1572482" cy="157248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407329C5-09CD-E9DD-BA25-072874411F52}"/>
              </a:ext>
            </a:extLst>
          </p:cNvPr>
          <p:cNvSpPr txBox="1"/>
          <p:nvPr/>
        </p:nvSpPr>
        <p:spPr>
          <a:xfrm>
            <a:off x="9821450" y="4187686"/>
            <a:ext cx="157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Datenbank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32" name="Grafik 31" descr="Pfeil nach rechts mit einfarbiger Füllung">
            <a:extLst>
              <a:ext uri="{FF2B5EF4-FFF2-40B4-BE49-F238E27FC236}">
                <a16:creationId xmlns:a16="http://schemas.microsoft.com/office/drawing/2014/main" id="{110CAB86-5EA9-B653-1AE9-4B60AE2C37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76588" y="2632268"/>
            <a:ext cx="914400" cy="914400"/>
          </a:xfrm>
          <a:prstGeom prst="rect">
            <a:avLst/>
          </a:prstGeom>
        </p:spPr>
      </p:pic>
      <p:pic>
        <p:nvPicPr>
          <p:cNvPr id="33" name="Grafik 32" descr="Pfeil nach rechts mit einfarbiger Füllung">
            <a:extLst>
              <a:ext uri="{FF2B5EF4-FFF2-40B4-BE49-F238E27FC236}">
                <a16:creationId xmlns:a16="http://schemas.microsoft.com/office/drawing/2014/main" id="{23F2A52C-9A6D-574D-CC72-1CACE1D217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476584" y="3089468"/>
            <a:ext cx="914401" cy="914400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8F99783-0B64-4A34-04CB-4A08CEB666F1}"/>
              </a:ext>
            </a:extLst>
          </p:cNvPr>
          <p:cNvCxnSpPr/>
          <p:nvPr/>
        </p:nvCxnSpPr>
        <p:spPr>
          <a:xfrm>
            <a:off x="6096000" y="1595120"/>
            <a:ext cx="0" cy="42875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Pfeil nach rechts mit einfarbiger Füllung">
            <a:extLst>
              <a:ext uri="{FF2B5EF4-FFF2-40B4-BE49-F238E27FC236}">
                <a16:creationId xmlns:a16="http://schemas.microsoft.com/office/drawing/2014/main" id="{178DF867-3717-A4AD-8837-396BEED4F8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6318" y="2632268"/>
            <a:ext cx="1509957" cy="914400"/>
          </a:xfrm>
          <a:prstGeom prst="rect">
            <a:avLst/>
          </a:prstGeom>
        </p:spPr>
      </p:pic>
      <p:pic>
        <p:nvPicPr>
          <p:cNvPr id="37" name="Grafik 36" descr="Pfeil nach rechts mit einfarbiger Füllung">
            <a:extLst>
              <a:ext uri="{FF2B5EF4-FFF2-40B4-BE49-F238E27FC236}">
                <a16:creationId xmlns:a16="http://schemas.microsoft.com/office/drawing/2014/main" id="{AD392B43-6F72-7C33-DEEB-ED02F1034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96193" y="2526747"/>
            <a:ext cx="1509957" cy="914400"/>
          </a:xfrm>
          <a:prstGeom prst="rect">
            <a:avLst/>
          </a:prstGeom>
        </p:spPr>
      </p:pic>
      <p:pic>
        <p:nvPicPr>
          <p:cNvPr id="38" name="Grafik 37" descr="Pfeil nach rechts mit einfarbiger Füllung">
            <a:extLst>
              <a:ext uri="{FF2B5EF4-FFF2-40B4-BE49-F238E27FC236}">
                <a16:creationId xmlns:a16="http://schemas.microsoft.com/office/drawing/2014/main" id="{D3AB440A-D3EE-D425-672C-AAEC5BFE9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8488292" y="2983947"/>
            <a:ext cx="1333158" cy="914400"/>
          </a:xfrm>
          <a:prstGeom prst="rect">
            <a:avLst/>
          </a:prstGeom>
        </p:spPr>
      </p:pic>
      <p:pic>
        <p:nvPicPr>
          <p:cNvPr id="39" name="Grafik 38" descr="Pfeil nach rechts mit einfarbiger Füllung">
            <a:extLst>
              <a:ext uri="{FF2B5EF4-FFF2-40B4-BE49-F238E27FC236}">
                <a16:creationId xmlns:a16="http://schemas.microsoft.com/office/drawing/2014/main" id="{5858548E-D297-33A6-2B6F-75F1624E0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344717" y="3109346"/>
            <a:ext cx="1333158" cy="914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607077-ADF4-B2B2-17AB-0D0B22C07D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318" y="2258297"/>
            <a:ext cx="1612128" cy="1745571"/>
          </a:xfrm>
          <a:prstGeom prst="rect">
            <a:avLst/>
          </a:prstGeom>
        </p:spPr>
      </p:pic>
      <p:pic>
        <p:nvPicPr>
          <p:cNvPr id="7" name="Grafik 6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23FC2D43-6A0A-2CD8-246E-E1F561F86C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40" y="1430036"/>
            <a:ext cx="828261" cy="828261"/>
          </a:xfrm>
          <a:prstGeom prst="rect">
            <a:avLst/>
          </a:prstGeom>
        </p:spPr>
      </p:pic>
      <p:pic>
        <p:nvPicPr>
          <p:cNvPr id="10" name="Grafik 9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B1AB33CD-C8C2-4796-992B-E274823D0C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1" y="1400478"/>
            <a:ext cx="828261" cy="828261"/>
          </a:xfrm>
          <a:prstGeom prst="rect">
            <a:avLst/>
          </a:prstGeom>
        </p:spPr>
      </p:pic>
      <p:pic>
        <p:nvPicPr>
          <p:cNvPr id="11" name="Grafik 10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305A55E9-DFA2-4E80-4947-ACC1F2F31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52" y="2808262"/>
            <a:ext cx="828261" cy="828261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BB51CF-B59C-F134-1256-34B89FC2B3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0CADF6-B98F-B274-9288-4D5D80C503F9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35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8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DD32-947B-59F3-CC0C-EF7848131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02A47E18-92FB-C9C2-758B-3FEF413C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CE6BB82-85A2-EBB6-01A9-09D20465D5FB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err="1">
                <a:solidFill>
                  <a:srgbClr val="16745A"/>
                </a:solidFill>
              </a:rPr>
              <a:t>Schadcode</a:t>
            </a:r>
            <a:r>
              <a:rPr lang="en-US" altLang="zh-CN">
                <a:solidFill>
                  <a:srgbClr val="16745A"/>
                </a:solidFill>
              </a:rPr>
              <a:t> </a:t>
            </a:r>
            <a:r>
              <a:rPr lang="en-US" altLang="zh-CN" err="1">
                <a:solidFill>
                  <a:srgbClr val="16745A"/>
                </a:solidFill>
              </a:rPr>
              <a:t>im</a:t>
            </a:r>
            <a:r>
              <a:rPr lang="en-US" altLang="zh-CN">
                <a:solidFill>
                  <a:srgbClr val="16745A"/>
                </a:solidFill>
              </a:rPr>
              <a:t> </a:t>
            </a:r>
            <a:r>
              <a:rPr lang="en-US" altLang="zh-CN" err="1">
                <a:solidFill>
                  <a:srgbClr val="16745A"/>
                </a:solidFill>
              </a:rPr>
              <a:t>Kommentar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13" name="Grafik 12" descr="Laptop mit einfarbiger Füllung">
            <a:extLst>
              <a:ext uri="{FF2B5EF4-FFF2-40B4-BE49-F238E27FC236}">
                <a16:creationId xmlns:a16="http://schemas.microsoft.com/office/drawing/2014/main" id="{D6DE8BE4-5D12-8A97-D97E-177D59ED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678" y="2501347"/>
            <a:ext cx="1646583" cy="1646583"/>
          </a:xfrm>
          <a:prstGeom prst="rect">
            <a:avLst/>
          </a:prstGeom>
        </p:spPr>
      </p:pic>
      <p:pic>
        <p:nvPicPr>
          <p:cNvPr id="19" name="Grafik 18" descr="Server mit einfarbiger Füllung">
            <a:extLst>
              <a:ext uri="{FF2B5EF4-FFF2-40B4-BE49-F238E27FC236}">
                <a16:creationId xmlns:a16="http://schemas.microsoft.com/office/drawing/2014/main" id="{948C0089-AFFE-7661-11C3-B2F1E6EA1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6315" y="2418521"/>
            <a:ext cx="1729409" cy="172940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E9E63-D593-2AE3-AA29-B3F0BE886D41}"/>
              </a:ext>
            </a:extLst>
          </p:cNvPr>
          <p:cNvSpPr txBox="1"/>
          <p:nvPr/>
        </p:nvSpPr>
        <p:spPr>
          <a:xfrm>
            <a:off x="885149" y="4056029"/>
            <a:ext cx="92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Client</a:t>
            </a:r>
            <a:endParaRPr lang="de-DE" sz="2400">
              <a:solidFill>
                <a:srgbClr val="16745A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3C9C686-BA15-A54A-F5DA-9F9DDF707213}"/>
              </a:ext>
            </a:extLst>
          </p:cNvPr>
          <p:cNvSpPr txBox="1"/>
          <p:nvPr/>
        </p:nvSpPr>
        <p:spPr>
          <a:xfrm>
            <a:off x="3846371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Frontend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3" name="Grafik 22" descr="Server mit einfarbiger Füllung">
            <a:extLst>
              <a:ext uri="{FF2B5EF4-FFF2-40B4-BE49-F238E27FC236}">
                <a16:creationId xmlns:a16="http://schemas.microsoft.com/office/drawing/2014/main" id="{89154FDD-84F9-92DD-F593-CB63F4904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82" y="2415871"/>
            <a:ext cx="1729409" cy="172940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359FE73-AE27-6604-82A8-815E9BA4EF88}"/>
              </a:ext>
            </a:extLst>
          </p:cNvPr>
          <p:cNvSpPr txBox="1"/>
          <p:nvPr/>
        </p:nvSpPr>
        <p:spPr>
          <a:xfrm>
            <a:off x="6918612" y="4187686"/>
            <a:ext cx="1409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Backend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26" name="Grafik 25" descr="Datenbank mit einfarbiger Füllung">
            <a:extLst>
              <a:ext uri="{FF2B5EF4-FFF2-40B4-BE49-F238E27FC236}">
                <a16:creationId xmlns:a16="http://schemas.microsoft.com/office/drawing/2014/main" id="{95A20910-1DF3-7EB7-B7F0-3A7175D65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1450" y="2526747"/>
            <a:ext cx="1572482" cy="157248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B2E64919-B31D-C6BF-31FC-FD2C0C33F328}"/>
              </a:ext>
            </a:extLst>
          </p:cNvPr>
          <p:cNvSpPr txBox="1"/>
          <p:nvPr/>
        </p:nvSpPr>
        <p:spPr>
          <a:xfrm>
            <a:off x="9821450" y="4187686"/>
            <a:ext cx="157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2400">
                <a:solidFill>
                  <a:srgbClr val="16745A"/>
                </a:solidFill>
              </a:rPr>
              <a:t>Datenbank</a:t>
            </a:r>
            <a:endParaRPr lang="de-DE" sz="2400">
              <a:solidFill>
                <a:srgbClr val="16745A"/>
              </a:solidFill>
            </a:endParaRPr>
          </a:p>
        </p:txBody>
      </p:sp>
      <p:pic>
        <p:nvPicPr>
          <p:cNvPr id="32" name="Grafik 31" descr="Pfeil nach rechts mit einfarbiger Füllung">
            <a:extLst>
              <a:ext uri="{FF2B5EF4-FFF2-40B4-BE49-F238E27FC236}">
                <a16:creationId xmlns:a16="http://schemas.microsoft.com/office/drawing/2014/main" id="{748903A9-F738-CC73-8711-38044490B7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76588" y="2632268"/>
            <a:ext cx="914400" cy="914400"/>
          </a:xfrm>
          <a:prstGeom prst="rect">
            <a:avLst/>
          </a:prstGeom>
        </p:spPr>
      </p:pic>
      <p:pic>
        <p:nvPicPr>
          <p:cNvPr id="33" name="Grafik 32" descr="Pfeil nach rechts mit einfarbiger Füllung">
            <a:extLst>
              <a:ext uri="{FF2B5EF4-FFF2-40B4-BE49-F238E27FC236}">
                <a16:creationId xmlns:a16="http://schemas.microsoft.com/office/drawing/2014/main" id="{CE9CDCE7-182C-5E86-301E-D126894ABA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476584" y="3089468"/>
            <a:ext cx="914401" cy="914400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6551A37-F3F9-691E-BECC-5E476AE63F0F}"/>
              </a:ext>
            </a:extLst>
          </p:cNvPr>
          <p:cNvCxnSpPr/>
          <p:nvPr/>
        </p:nvCxnSpPr>
        <p:spPr>
          <a:xfrm>
            <a:off x="6096000" y="1595120"/>
            <a:ext cx="0" cy="428752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 descr="Pfeil nach rechts mit einfarbiger Füllung">
            <a:extLst>
              <a:ext uri="{FF2B5EF4-FFF2-40B4-BE49-F238E27FC236}">
                <a16:creationId xmlns:a16="http://schemas.microsoft.com/office/drawing/2014/main" id="{74483DC3-8CAE-11D9-39A2-3E570C0BB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6318" y="2632268"/>
            <a:ext cx="1509957" cy="914400"/>
          </a:xfrm>
          <a:prstGeom prst="rect">
            <a:avLst/>
          </a:prstGeom>
        </p:spPr>
      </p:pic>
      <p:pic>
        <p:nvPicPr>
          <p:cNvPr id="37" name="Grafik 36" descr="Pfeil nach rechts mit einfarbiger Füllung">
            <a:extLst>
              <a:ext uri="{FF2B5EF4-FFF2-40B4-BE49-F238E27FC236}">
                <a16:creationId xmlns:a16="http://schemas.microsoft.com/office/drawing/2014/main" id="{142B129D-4E0D-239F-0474-D712D41E6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193" y="2526747"/>
            <a:ext cx="1509957" cy="914400"/>
          </a:xfrm>
          <a:prstGeom prst="rect">
            <a:avLst/>
          </a:prstGeom>
        </p:spPr>
      </p:pic>
      <p:pic>
        <p:nvPicPr>
          <p:cNvPr id="38" name="Grafik 37" descr="Pfeil nach rechts mit einfarbiger Füllung">
            <a:extLst>
              <a:ext uri="{FF2B5EF4-FFF2-40B4-BE49-F238E27FC236}">
                <a16:creationId xmlns:a16="http://schemas.microsoft.com/office/drawing/2014/main" id="{219EA315-38B1-BFE0-7614-2F9E309F6D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488292" y="2983947"/>
            <a:ext cx="1333158" cy="914400"/>
          </a:xfrm>
          <a:prstGeom prst="rect">
            <a:avLst/>
          </a:prstGeom>
        </p:spPr>
      </p:pic>
      <p:pic>
        <p:nvPicPr>
          <p:cNvPr id="39" name="Grafik 38" descr="Pfeil nach rechts mit einfarbiger Füllung">
            <a:extLst>
              <a:ext uri="{FF2B5EF4-FFF2-40B4-BE49-F238E27FC236}">
                <a16:creationId xmlns:a16="http://schemas.microsoft.com/office/drawing/2014/main" id="{51B6E1C1-C53B-E54C-D3E7-C40E42834F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344717" y="3109346"/>
            <a:ext cx="1333158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6C0018-A964-461A-83A6-A56FA3855A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796" y="1689094"/>
            <a:ext cx="799152" cy="812253"/>
          </a:xfrm>
          <a:prstGeom prst="rect">
            <a:avLst/>
          </a:prstGeom>
        </p:spPr>
      </p:pic>
      <p:pic>
        <p:nvPicPr>
          <p:cNvPr id="4" name="Grafik 3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CCDD9133-4910-E72C-EBEE-7394D0B407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4768297"/>
            <a:ext cx="828261" cy="828261"/>
          </a:xfrm>
          <a:prstGeom prst="rect">
            <a:avLst/>
          </a:prstGeom>
        </p:spPr>
      </p:pic>
      <p:pic>
        <p:nvPicPr>
          <p:cNvPr id="7" name="Grafik 6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3D6424F3-63BF-6023-C8BA-5AD01D8194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0" y="4768296"/>
            <a:ext cx="828261" cy="828261"/>
          </a:xfrm>
          <a:prstGeom prst="rect">
            <a:avLst/>
          </a:prstGeom>
        </p:spPr>
      </p:pic>
      <p:pic>
        <p:nvPicPr>
          <p:cNvPr id="8" name="Grafik 7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CFFC67F1-7352-1F11-A5F7-1D8CE4AA43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" y="1663480"/>
            <a:ext cx="828261" cy="8282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FD13079-80AD-61AD-CDC3-DF3F16D342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0666" y="5414429"/>
            <a:ext cx="1171836" cy="12688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831EA5-BB02-1A39-5C48-21930A966D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6669" y="5810796"/>
            <a:ext cx="799152" cy="812253"/>
          </a:xfrm>
          <a:prstGeom prst="rect">
            <a:avLst/>
          </a:prstGeom>
        </p:spPr>
      </p:pic>
      <p:pic>
        <p:nvPicPr>
          <p:cNvPr id="14" name="Grafik 13" descr="Pfeil mit einer Linie: Kurve gegen den Uhrzeigersinn mit einfarbiger Füllung">
            <a:extLst>
              <a:ext uri="{FF2B5EF4-FFF2-40B4-BE49-F238E27FC236}">
                <a16:creationId xmlns:a16="http://schemas.microsoft.com/office/drawing/2014/main" id="{6A43A3DE-6E28-EF25-27F8-F040DA4E4D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374334">
            <a:off x="1036054" y="4506773"/>
            <a:ext cx="914400" cy="1432642"/>
          </a:xfrm>
          <a:prstGeom prst="rect">
            <a:avLst/>
          </a:prstGeom>
        </p:spPr>
      </p:pic>
      <p:pic>
        <p:nvPicPr>
          <p:cNvPr id="15" name="Grafik 14" descr="Ein Bild, das Schädel, Knochen enthält.&#10;&#10;KI-generierte Inhalte können fehlerhaft sein.">
            <a:extLst>
              <a:ext uri="{FF2B5EF4-FFF2-40B4-BE49-F238E27FC236}">
                <a16:creationId xmlns:a16="http://schemas.microsoft.com/office/drawing/2014/main" id="{139A47C9-DD03-9907-D304-DF1290748B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52" y="2808262"/>
            <a:ext cx="828261" cy="828261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063D64-E954-BD07-3A94-C86C555C1E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5A650D7-2A21-E665-4434-CAFA8335770E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36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5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B0B1C-5DD1-5152-FD1B-D7BD9A58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154267D5-92D9-948C-D0F1-0DCE8BA6A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E57DDFA-062A-DEE0-942E-598AF76B3CAA}"/>
              </a:ext>
            </a:extLst>
          </p:cNvPr>
          <p:cNvSpPr txBox="1">
            <a:spLocks/>
          </p:cNvSpPr>
          <p:nvPr/>
        </p:nvSpPr>
        <p:spPr>
          <a:xfrm>
            <a:off x="2370550" y="62672"/>
            <a:ext cx="7450900" cy="1425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16745A"/>
                </a:solidFill>
              </a:rPr>
              <a:t>Bild einbetten …</a:t>
            </a:r>
            <a:endParaRPr lang="en-CN">
              <a:solidFill>
                <a:srgbClr val="16745A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20D1C-7AEF-83CE-6E72-BA27A8D62559}"/>
              </a:ext>
            </a:extLst>
          </p:cNvPr>
          <p:cNvSpPr/>
          <p:nvPr/>
        </p:nvSpPr>
        <p:spPr>
          <a:xfrm>
            <a:off x="2082237" y="5034517"/>
            <a:ext cx="8567897" cy="1086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2800">
                <a:ea typeface="+mn-lt"/>
                <a:cs typeface="+mn-lt"/>
              </a:rPr>
              <a:t>&lt;</a:t>
            </a:r>
            <a:r>
              <a:rPr lang="de-DE" sz="2800" err="1">
                <a:ea typeface="+mn-lt"/>
                <a:cs typeface="+mn-lt"/>
              </a:rPr>
              <a:t>img</a:t>
            </a:r>
            <a:r>
              <a:rPr lang="de-DE" sz="2800">
                <a:ea typeface="+mn-lt"/>
                <a:cs typeface="+mn-lt"/>
              </a:rPr>
              <a:t> </a:t>
            </a:r>
            <a:r>
              <a:rPr lang="de-DE" sz="2800" err="1">
                <a:ea typeface="+mn-lt"/>
                <a:cs typeface="+mn-lt"/>
              </a:rPr>
              <a:t>src</a:t>
            </a:r>
            <a:r>
              <a:rPr lang="de-DE" sz="2800">
                <a:ea typeface="+mn-lt"/>
                <a:cs typeface="+mn-lt"/>
              </a:rPr>
              <a:t>="http://</a:t>
            </a:r>
            <a:r>
              <a:rPr lang="de-DE" sz="2800" err="1">
                <a:ea typeface="+mn-lt"/>
                <a:cs typeface="+mn-lt"/>
              </a:rPr>
              <a:t>not.there</a:t>
            </a:r>
            <a:r>
              <a:rPr lang="de-DE" sz="2800">
                <a:ea typeface="+mn-lt"/>
                <a:cs typeface="+mn-lt"/>
              </a:rPr>
              <a:t>" </a:t>
            </a:r>
            <a:r>
              <a:rPr lang="de-DE" sz="2800" err="1">
                <a:ea typeface="+mn-lt"/>
                <a:cs typeface="+mn-lt"/>
              </a:rPr>
              <a:t>onerror</a:t>
            </a:r>
            <a:r>
              <a:rPr lang="de-DE" sz="2800">
                <a:ea typeface="+mn-lt"/>
                <a:cs typeface="+mn-lt"/>
              </a:rPr>
              <a:t>=alert(</a:t>
            </a:r>
            <a:r>
              <a:rPr lang="de-DE" sz="2800" err="1">
                <a:ea typeface="+mn-lt"/>
                <a:cs typeface="+mn-lt"/>
              </a:rPr>
              <a:t>document.cookie</a:t>
            </a:r>
            <a:r>
              <a:rPr lang="de-DE" sz="2800">
                <a:ea typeface="+mn-lt"/>
                <a:cs typeface="+mn-lt"/>
              </a:rPr>
              <a:t>);&gt;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038661-AB30-E97C-FB39-6243049E60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97B1E8-4530-C3FB-11B9-E431464C34BB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37</a:t>
            </a:fld>
            <a:endParaRPr lang="en-US" altLang="zh-CN"/>
          </a:p>
        </p:txBody>
      </p:sp>
      <p:pic>
        <p:nvPicPr>
          <p:cNvPr id="4" name="Picture 3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AE7E921E-CCED-9E8C-8B11-5C07BD93F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719" y="1323616"/>
            <a:ext cx="9206901" cy="3333750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0535E111-5B4E-0E77-80B1-AA5954416794}"/>
              </a:ext>
            </a:extLst>
          </p:cNvPr>
          <p:cNvSpPr/>
          <p:nvPr/>
        </p:nvSpPr>
        <p:spPr>
          <a:xfrm rot="15535402">
            <a:off x="969351" y="2554635"/>
            <a:ext cx="1088020" cy="12847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18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6F2F-DE70-CC5C-2B19-E2176C7D0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C041-1073-A200-7227-0BF46576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4734997" cy="4940661"/>
          </a:xfrm>
        </p:spPr>
        <p:txBody>
          <a:bodyPr anchor="ctr">
            <a:normAutofit/>
          </a:bodyPr>
          <a:lstStyle/>
          <a:p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Live Demo</a:t>
            </a:r>
            <a:endParaRPr lang="en-US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C68758CC-A734-6D92-1F3A-7436BD07C9D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31BB2E-B67F-61FE-21B3-26D2C7901C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16C6E-9B19-0D74-22BD-081F5A4CCD55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3761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D7CA0-682B-92F4-C811-54D7B183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D79513-2575-8242-73EE-1B5C267C9B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02CC6-9981-BABB-4389-D178D2DC80CC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39</a:t>
            </a:fld>
            <a:endParaRPr lang="en-US" altLang="zh-CN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6BF6DED-40A6-3ADE-4B61-51AEE75A8D11}"/>
              </a:ext>
            </a:extLst>
          </p:cNvPr>
          <p:cNvSpPr txBox="1"/>
          <p:nvPr/>
        </p:nvSpPr>
        <p:spPr>
          <a:xfrm>
            <a:off x="4845050" y="1352550"/>
            <a:ext cx="2133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err="1">
                <a:solidFill>
                  <a:srgbClr val="16745A"/>
                </a:solidFill>
              </a:rPr>
              <a:t>Injections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0CE35F-C445-9E42-4FF3-B104221494C6}"/>
              </a:ext>
            </a:extLst>
          </p:cNvPr>
          <p:cNvSpPr txBox="1"/>
          <p:nvPr/>
        </p:nvSpPr>
        <p:spPr>
          <a:xfrm>
            <a:off x="2171700" y="203371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16745A"/>
                </a:solidFill>
              </a:rPr>
              <a:t>SQL-</a:t>
            </a:r>
            <a:r>
              <a:rPr lang="de-DE" err="1">
                <a:solidFill>
                  <a:srgbClr val="16745A"/>
                </a:solidFill>
              </a:rPr>
              <a:t>Injection</a:t>
            </a:r>
            <a:endParaRPr lang="de-DE">
              <a:solidFill>
                <a:srgbClr val="16745A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2869710-A12E-CB49-176B-478E80F6E348}"/>
              </a:ext>
            </a:extLst>
          </p:cNvPr>
          <p:cNvSpPr txBox="1"/>
          <p:nvPr/>
        </p:nvSpPr>
        <p:spPr>
          <a:xfrm>
            <a:off x="7410450" y="1680012"/>
            <a:ext cx="2133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solidFill>
                  <a:srgbClr val="16745A"/>
                </a:solidFill>
                <a:ea typeface="+mn-lt"/>
                <a:cs typeface="+mn-lt"/>
              </a:rPr>
              <a:t>Server-Side Request </a:t>
            </a:r>
            <a:r>
              <a:rPr lang="de-DE" err="1">
                <a:solidFill>
                  <a:srgbClr val="16745A"/>
                </a:solidFill>
                <a:ea typeface="+mn-lt"/>
                <a:cs typeface="+mn-lt"/>
              </a:rPr>
              <a:t>Forgery</a:t>
            </a:r>
            <a:r>
              <a:rPr lang="de-DE">
                <a:solidFill>
                  <a:srgbClr val="16745A"/>
                </a:solidFill>
                <a:ea typeface="+mn-lt"/>
                <a:cs typeface="+mn-lt"/>
              </a:rPr>
              <a:t> (SSRF)</a:t>
            </a:r>
            <a:endParaRPr lang="en-US">
              <a:solidFill>
                <a:srgbClr val="16745A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5E73DA-B2A5-5EE4-E7BE-21BAD122F884}"/>
              </a:ext>
            </a:extLst>
          </p:cNvPr>
          <p:cNvSpPr txBox="1"/>
          <p:nvPr/>
        </p:nvSpPr>
        <p:spPr>
          <a:xfrm>
            <a:off x="7791091" y="2883125"/>
            <a:ext cx="242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rgbClr val="16745A"/>
                </a:solidFill>
              </a:rPr>
              <a:t>Broken</a:t>
            </a:r>
            <a:r>
              <a:rPr lang="de-DE">
                <a:solidFill>
                  <a:srgbClr val="16745A"/>
                </a:solidFill>
              </a:rPr>
              <a:t> Access Control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40CBAF-1738-CCAE-9B21-4E18D3D471C8}"/>
              </a:ext>
            </a:extLst>
          </p:cNvPr>
          <p:cNvSpPr txBox="1"/>
          <p:nvPr/>
        </p:nvSpPr>
        <p:spPr>
          <a:xfrm>
            <a:off x="4083050" y="405653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16745A"/>
                </a:solidFill>
              </a:rPr>
              <a:t>Cross-Site Request </a:t>
            </a:r>
            <a:r>
              <a:rPr lang="de-DE" err="1">
                <a:solidFill>
                  <a:srgbClr val="16745A"/>
                </a:solidFill>
              </a:rPr>
              <a:t>Forgery</a:t>
            </a:r>
            <a:r>
              <a:rPr lang="de-DE">
                <a:solidFill>
                  <a:srgbClr val="16745A"/>
                </a:solidFill>
              </a:rPr>
              <a:t> (CSRF)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EDBF4D-62BC-D18B-34ED-E829B5406582}"/>
              </a:ext>
            </a:extLst>
          </p:cNvPr>
          <p:cNvSpPr txBox="1"/>
          <p:nvPr/>
        </p:nvSpPr>
        <p:spPr>
          <a:xfrm>
            <a:off x="7543800" y="392584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rgbClr val="16745A"/>
                </a:solidFill>
              </a:rPr>
              <a:t>Clickjacking</a:t>
            </a:r>
            <a:endParaRPr lang="de-DE">
              <a:solidFill>
                <a:srgbClr val="16745A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AF2EA36-BDB8-ECC2-74BA-0857AFF227AF}"/>
              </a:ext>
            </a:extLst>
          </p:cNvPr>
          <p:cNvSpPr txBox="1"/>
          <p:nvPr/>
        </p:nvSpPr>
        <p:spPr>
          <a:xfrm>
            <a:off x="1612900" y="353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16745A"/>
                </a:solidFill>
              </a:rPr>
              <a:t>Path </a:t>
            </a:r>
            <a:r>
              <a:rPr lang="de-DE" err="1">
                <a:solidFill>
                  <a:srgbClr val="16745A"/>
                </a:solidFill>
              </a:rPr>
              <a:t>Traversal</a:t>
            </a:r>
            <a:endParaRPr lang="de-DE">
              <a:solidFill>
                <a:srgbClr val="16745A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17075D4-5E88-E39F-60F3-7BAB69F6EAE9}"/>
              </a:ext>
            </a:extLst>
          </p:cNvPr>
          <p:cNvSpPr txBox="1"/>
          <p:nvPr/>
        </p:nvSpPr>
        <p:spPr>
          <a:xfrm>
            <a:off x="3422650" y="326262"/>
            <a:ext cx="49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16745A"/>
                </a:solidFill>
              </a:rPr>
              <a:t>Weitere Angriffsvektoren</a:t>
            </a:r>
          </a:p>
        </p:txBody>
      </p:sp>
    </p:spTree>
    <p:extLst>
      <p:ext uri="{BB962C8B-B14F-4D97-AF65-F5344CB8AC3E}">
        <p14:creationId xmlns:p14="http://schemas.microsoft.com/office/powerpoint/2010/main" val="29724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FF74C-8650-00BF-9258-1EC56C0F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2EB2B-A84D-CEB1-3D9B-5958407A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10488724" cy="494066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Was </a:t>
            </a:r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ist</a:t>
            </a:r>
            <a:r>
              <a:rPr lang="en-US" altLang="zh-CN" sz="5200">
                <a:solidFill>
                  <a:schemeClr val="accent1">
                    <a:lumMod val="75000"/>
                  </a:schemeClr>
                </a:solidFill>
              </a:rPr>
              <a:t> Hacking?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E117F2-21DB-ACE1-49EE-C540DBD529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4EF913-D3C2-5E0F-CD66-94FFE681B3C6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0690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DD1E8-6C74-4C54-EA2E-83D092B18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9C2D-DC4E-E469-243C-0E643244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877457"/>
            <a:ext cx="5585254" cy="4940661"/>
          </a:xfrm>
        </p:spPr>
        <p:txBody>
          <a:bodyPr anchor="ctr">
            <a:normAutofit/>
          </a:bodyPr>
          <a:lstStyle/>
          <a:p>
            <a:r>
              <a:rPr lang="en-US" altLang="zh-CN" sz="4400" err="1">
                <a:solidFill>
                  <a:schemeClr val="accent1">
                    <a:lumMod val="75000"/>
                  </a:schemeClr>
                </a:solidFill>
              </a:rPr>
              <a:t>Stellenausschreibungen</a:t>
            </a:r>
            <a:endParaRPr lang="en-US" sz="4400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111D7ABB-9255-4DA2-D003-2A89A84FCC5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4" y="877458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2E4ABB-C724-9FEB-8E96-D4F43F479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F5D64C-1E07-514F-D30A-E85786E3F9B8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8707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6DE9E-AEC6-21C1-C508-7569F6DE0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Elektronik, Computer, Screenshot enthält.&#10;&#10;KI-generierte Inhalte können fehlerhaft sein.">
            <a:extLst>
              <a:ext uri="{FF2B5EF4-FFF2-40B4-BE49-F238E27FC236}">
                <a16:creationId xmlns:a16="http://schemas.microsoft.com/office/drawing/2014/main" id="{1B403B7B-1B76-EBD3-E543-9A83083A5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80" y="2"/>
            <a:ext cx="4848844" cy="6858000"/>
          </a:xfrm>
          <a:prstGeom prst="rect">
            <a:avLst/>
          </a:prstGeom>
        </p:spPr>
      </p:pic>
      <p:pic>
        <p:nvPicPr>
          <p:cNvPr id="10" name="Grafik 9" descr="Ein Bild, das Muster, Grafiken, Symbol, Kreative Künste enthält.">
            <a:extLst>
              <a:ext uri="{FF2B5EF4-FFF2-40B4-BE49-F238E27FC236}">
                <a16:creationId xmlns:a16="http://schemas.microsoft.com/office/drawing/2014/main" id="{7F392680-21BF-1B2A-6ECD-D1B29ED3D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1790700"/>
            <a:ext cx="2941320" cy="294132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F5A8D54-09BA-43D2-1D07-331002B1F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EE2011D-C647-76B3-C4DB-F8AD0D0EA2E1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5799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63D46-1354-F7AA-3CD9-62E2F0914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0E08B2-3308-21ED-F0EC-C244F2B75A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FEC5FE-C66D-CE7F-9B95-43C3B56F2D0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42</a:t>
            </a:fld>
            <a:endParaRPr lang="en-US" altLang="zh-CN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DD094B-3D82-64C2-D6D4-C8A070A6E78F}"/>
              </a:ext>
            </a:extLst>
          </p:cNvPr>
          <p:cNvSpPr txBox="1"/>
          <p:nvPr/>
        </p:nvSpPr>
        <p:spPr>
          <a:xfrm>
            <a:off x="2382794" y="457200"/>
            <a:ext cx="742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16745A"/>
                </a:solidFill>
                <a:latin typeface="+mj-lt"/>
              </a:rPr>
              <a:t>Weitere Infos</a:t>
            </a:r>
          </a:p>
        </p:txBody>
      </p:sp>
      <p:pic>
        <p:nvPicPr>
          <p:cNvPr id="8" name="Grafik 7" descr="Ein Bild, das Grafiken, Muster, Grafikdesign, Kunst enthält.&#10;&#10;KI-generierte Inhalte können fehlerhaft sein.">
            <a:extLst>
              <a:ext uri="{FF2B5EF4-FFF2-40B4-BE49-F238E27FC236}">
                <a16:creationId xmlns:a16="http://schemas.microsoft.com/office/drawing/2014/main" id="{3EDBC450-4DF4-A9D2-EE61-2D9438CDF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5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CB9F4-13E7-6A92-16FE-0D6401FF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062319-98A6-EF00-1F08-BE57C0255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443" y="194571"/>
            <a:ext cx="6045200" cy="1526003"/>
          </a:xfrm>
        </p:spPr>
        <p:txBody>
          <a:bodyPr lIns="0" tIns="0" rIns="0" bIns="0" anchor="b">
            <a:normAutofit/>
          </a:bodyPr>
          <a:lstStyle/>
          <a:p>
            <a:r>
              <a:rPr lang="en-US" err="1"/>
              <a:t>Vielen</a:t>
            </a:r>
            <a:r>
              <a:rPr lang="en-US"/>
              <a:t> Dank!</a:t>
            </a:r>
            <a:endParaRPr lang="en-CN"/>
          </a:p>
        </p:txBody>
      </p:sp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62D8A708-794C-47F9-51CF-CD08806D1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71" y="1509621"/>
            <a:ext cx="3922819" cy="4535049"/>
          </a:xfrm>
          <a:prstGeom prst="rect">
            <a:avLst/>
          </a:prstGeo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AD4FF9-86AF-72EB-BB40-2B485885329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D0DEC8-94BA-2156-7F72-AAE53D17B535}"/>
              </a:ext>
            </a:extLst>
          </p:cNvPr>
          <p:cNvSpPr>
            <a:spLocks noGrp="1"/>
          </p:cNvSpPr>
          <p:nvPr>
            <p:ph type="sldNum" sz="half" idx="25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43</a:t>
            </a:fld>
            <a:endParaRPr lang="en-US" altLang="zh-CN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004C9C83-3289-03A6-EE9D-B1D5AA0C4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52" y="2429564"/>
            <a:ext cx="2111655" cy="2053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CDBEF0-D040-9314-EE7F-0843633D465E}"/>
              </a:ext>
            </a:extLst>
          </p:cNvPr>
          <p:cNvSpPr txBox="1"/>
          <p:nvPr/>
        </p:nvSpPr>
        <p:spPr>
          <a:xfrm>
            <a:off x="803965" y="5398052"/>
            <a:ext cx="5172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https://www.linkedin.com/company/mintsecure/</a:t>
            </a:r>
            <a:r>
              <a:rPr lang="en-US"/>
              <a:t> </a:t>
            </a:r>
          </a:p>
        </p:txBody>
      </p:sp>
      <p:pic>
        <p:nvPicPr>
          <p:cNvPr id="10" name="Grafik 9" descr="Ein Bild, das Grafiken, Muster, Grafikdesign, Clipart enthält.&#10;&#10;KI-generierte Inhalte können fehlerhaft sein.">
            <a:extLst>
              <a:ext uri="{FF2B5EF4-FFF2-40B4-BE49-F238E27FC236}">
                <a16:creationId xmlns:a16="http://schemas.microsoft.com/office/drawing/2014/main" id="{8903311A-FA25-E860-CF28-387752B13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57" y="2336487"/>
            <a:ext cx="2185026" cy="21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20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2F371-52C4-D8D4-9F7B-E8D3D187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4ACB-BD7D-994E-A5E9-A76A2FCF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7457"/>
            <a:ext cx="4734997" cy="4940661"/>
          </a:xfrm>
        </p:spPr>
        <p:txBody>
          <a:bodyPr anchor="ctr">
            <a:normAutofit/>
          </a:bodyPr>
          <a:lstStyle/>
          <a:p>
            <a:r>
              <a:rPr lang="en-US" sz="6000">
                <a:solidFill>
                  <a:srgbClr val="16745A"/>
                </a:solidFill>
              </a:rPr>
              <a:t>Kurze </a:t>
            </a:r>
            <a:r>
              <a:rPr lang="en-US" sz="6000" err="1">
                <a:solidFill>
                  <a:srgbClr val="16745A"/>
                </a:solidFill>
              </a:rPr>
              <a:t>Fragerunde</a:t>
            </a:r>
            <a:endParaRPr lang="en-US" sz="6000">
              <a:solidFill>
                <a:srgbClr val="16745A"/>
              </a:solidFill>
            </a:endParaRPr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7DFF1FE4-B81F-8A4D-BF49-CBBA165B17F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4" y="877458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324CBF-9EC3-1507-1A80-1EAF9E7A46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8AE6FF-2D97-0B9C-E70E-DF9484EA6B3B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36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C7502-BDD5-C668-5508-B9183388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D01E969-6E55-5E8F-630B-3C52FAB0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82" y="895072"/>
            <a:ext cx="11505235" cy="5315709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E4350B8-A4A5-70DF-4653-DD102553EE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4CBBE0-19BC-8255-04F3-2256A2FA9F12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053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D2CD-DBF2-69D1-B868-9D46D2904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954A558C-8605-B6A7-ED9C-3EB0C5FFBDC0}"/>
              </a:ext>
            </a:extLst>
          </p:cNvPr>
          <p:cNvSpPr txBox="1">
            <a:spLocks/>
          </p:cNvSpPr>
          <p:nvPr/>
        </p:nvSpPr>
        <p:spPr>
          <a:xfrm>
            <a:off x="671999" y="1564849"/>
            <a:ext cx="11040000" cy="453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800">
                <a:solidFill>
                  <a:schemeClr val="tx1"/>
                </a:solidFill>
              </a:rPr>
              <a:t>Hacking:</a:t>
            </a:r>
          </a:p>
          <a:p>
            <a:pPr algn="l"/>
            <a:r>
              <a:rPr lang="de-DE" sz="2800">
                <a:solidFill>
                  <a:schemeClr val="tx1"/>
                </a:solidFill>
              </a:rPr>
              <a:t>Neben schadhaften Motiven </a:t>
            </a:r>
            <a:r>
              <a:rPr lang="de-DE" sz="280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de-DE" sz="2800" b="1" err="1">
                <a:solidFill>
                  <a:schemeClr val="tx1"/>
                </a:solidFill>
                <a:sym typeface="Wingdings" panose="05000000000000000000" pitchFamily="2" charset="2"/>
              </a:rPr>
              <a:t>ethical</a:t>
            </a:r>
            <a:r>
              <a:rPr lang="de-DE" sz="2800" b="1">
                <a:solidFill>
                  <a:schemeClr val="tx1"/>
                </a:solidFill>
                <a:sym typeface="Wingdings" panose="05000000000000000000" pitchFamily="2" charset="2"/>
              </a:rPr>
              <a:t> Hacking / White hat Hacking</a:t>
            </a:r>
          </a:p>
          <a:p>
            <a:pPr algn="l"/>
            <a:endParaRPr lang="de-DE" sz="2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/>
            <a:r>
              <a:rPr lang="de-DE" sz="2800">
                <a:solidFill>
                  <a:schemeClr val="tx1"/>
                </a:solidFill>
                <a:sym typeface="Wingdings" panose="05000000000000000000" pitchFamily="2" charset="2"/>
              </a:rPr>
              <a:t>Hacking / Hack:</a:t>
            </a:r>
          </a:p>
          <a:p>
            <a:pPr algn="l"/>
            <a:r>
              <a:rPr lang="de-DE" sz="2800">
                <a:solidFill>
                  <a:schemeClr val="tx1"/>
                </a:solidFill>
                <a:sym typeface="Wingdings" panose="05000000000000000000" pitchFamily="2" charset="2"/>
              </a:rPr>
              <a:t>	Hack: „technischer Kniff“</a:t>
            </a:r>
          </a:p>
          <a:p>
            <a:pPr algn="l"/>
            <a:r>
              <a:rPr lang="de-DE" sz="2800">
                <a:solidFill>
                  <a:schemeClr val="tx1"/>
                </a:solidFill>
                <a:sym typeface="Wingdings" panose="05000000000000000000" pitchFamily="2" charset="2"/>
              </a:rPr>
              <a:t>	Hacking: „kreativer, schöpferischer Umgang mit Technik“</a:t>
            </a:r>
          </a:p>
          <a:p>
            <a:pPr algn="l"/>
            <a:endParaRPr lang="de-DE" sz="2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/>
            <a:r>
              <a:rPr lang="de-DE" sz="2800" i="1">
                <a:solidFill>
                  <a:schemeClr val="tx1"/>
                </a:solidFill>
                <a:sym typeface="Wingdings" panose="05000000000000000000" pitchFamily="2" charset="2"/>
              </a:rPr>
              <a:t>„Hacking kann für eine Funktionserweiterung oder Problemlösung stehen oder dafür, dass das Ziel auf eine ungewöhnliche Weise erreicht wird.“</a:t>
            </a:r>
            <a:endParaRPr lang="de-DE" sz="400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DA9A3E-F224-C6F4-C655-0ADDAC5519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CBAE84-B3E4-A031-4171-79471F08D03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91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10587-C7A0-CB64-6C3D-306116A1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2C5E-24D9-6BDC-3968-62A132D7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77456"/>
            <a:ext cx="4734997" cy="4940661"/>
          </a:xfrm>
        </p:spPr>
        <p:txBody>
          <a:bodyPr anchor="ctr">
            <a:normAutofit/>
          </a:bodyPr>
          <a:lstStyle/>
          <a:p>
            <a:r>
              <a:rPr lang="en-US" altLang="zh-CN" sz="5200" err="1">
                <a:solidFill>
                  <a:schemeClr val="accent1">
                    <a:lumMod val="75000"/>
                  </a:schemeClr>
                </a:solidFill>
              </a:rPr>
              <a:t>Hackerethik</a:t>
            </a:r>
            <a:endParaRPr lang="en-US"/>
          </a:p>
        </p:txBody>
      </p:sp>
      <p:pic>
        <p:nvPicPr>
          <p:cNvPr id="25" name="Bildplatzhalter 24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61175B8A-12FC-2CAB-3815-179C3FC3A4F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13" y="877457"/>
            <a:ext cx="4273673" cy="4940660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21242A-74A7-6A2C-DBBD-1AF7F04F05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20F826-E4EE-095C-4E25-1C61147377D5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808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81941-49D2-2114-C6B7-0B37EC56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15B1982-D3DC-E6D7-F38A-374E8210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82" y="410101"/>
            <a:ext cx="2652236" cy="1259564"/>
          </a:xfrm>
        </p:spPr>
        <p:txBody>
          <a:bodyPr lIns="0" tIns="0" rIns="0" bIns="0" anchor="ctr">
            <a:noAutofit/>
          </a:bodyPr>
          <a:lstStyle/>
          <a:p>
            <a:r>
              <a:rPr lang="en-US" err="1">
                <a:solidFill>
                  <a:srgbClr val="16745A"/>
                </a:solidFill>
              </a:rPr>
              <a:t>Hackerethik</a:t>
            </a:r>
            <a:endParaRPr lang="en-CN">
              <a:solidFill>
                <a:srgbClr val="16745A"/>
              </a:solidFill>
            </a:endParaRPr>
          </a:p>
        </p:txBody>
      </p:sp>
      <p:pic>
        <p:nvPicPr>
          <p:cNvPr id="2" name="Grafik 1" descr="Ein Bild, das Pflanze, Kreativität enthält.&#10;&#10;KI-generierte Inhalte können fehlerhaft sein.">
            <a:extLst>
              <a:ext uri="{FF2B5EF4-FFF2-40B4-BE49-F238E27FC236}">
                <a16:creationId xmlns:a16="http://schemas.microsoft.com/office/drawing/2014/main" id="{C195529E-C4F2-F2B0-4C45-2C9653402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" y="5792690"/>
            <a:ext cx="770346" cy="890573"/>
          </a:xfrm>
          <a:prstGeom prst="rect">
            <a:avLst/>
          </a:prstGeo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D0ECC1-36F2-9625-6C0F-A8D03D9C888D}"/>
              </a:ext>
            </a:extLst>
          </p:cNvPr>
          <p:cNvSpPr txBox="1"/>
          <p:nvPr/>
        </p:nvSpPr>
        <p:spPr>
          <a:xfrm>
            <a:off x="1331259" y="1669665"/>
            <a:ext cx="10031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de-DE"/>
              <a:t>Der Zugang zu Computern und allem, was einem zeigen kann, wie diese Welt funktioniert, sollte unbegrenzt und vollständig sein.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/>
              <a:t>Alle Informationen müssen frei sein.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 b="1"/>
              <a:t>Öffentliche Daten nützen, private Daten schützen.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 err="1"/>
              <a:t>Mißtraue</a:t>
            </a:r>
            <a:r>
              <a:rPr lang="de-DE"/>
              <a:t> Autoritäten – fördere Dezentralisierung.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/>
              <a:t>Beurteile einen Hacker nach dem, was er tut, und nicht nach üblichen Kriterien wie Aussehen, Alter, Herkunft, Spezies, Geschlecht oder gesellschaftliche Stellung.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/>
              <a:t>Man kann mit einem Computer Kunst und Schönheit schaffen.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 b="1"/>
              <a:t>Computer können dein Leben zum Besseren verändern.</a:t>
            </a:r>
          </a:p>
          <a:p>
            <a:endParaRPr lang="de-DE"/>
          </a:p>
          <a:p>
            <a:pPr marL="285750" indent="-285750">
              <a:buBlip>
                <a:blip r:embed="rId5"/>
              </a:buBlip>
            </a:pPr>
            <a:r>
              <a:rPr lang="de-DE" b="1"/>
              <a:t>Mülle nicht in den Daten anderer Leute.</a:t>
            </a:r>
          </a:p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F4256F-3C49-C156-4918-8574A889F2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994F57-5CF9-FD56-6B84-1B04203354F9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15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8ADC9-BB08-76BB-76B5-5FA6A1A15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6A0ABDE4-2C74-4C33-60B8-0D7A4A94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218731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/>
              <a:t>„Aus großer Macht folgt große Verantwortung “</a:t>
            </a:r>
            <a:br>
              <a:rPr lang="de-DE" sz="2800"/>
            </a:br>
            <a:br>
              <a:rPr lang="de-DE" sz="2800"/>
            </a:br>
            <a:r>
              <a:rPr lang="de-DE" sz="2800"/>
              <a:t>Folgende Angriffsvektoren sind nur für Lern- und Lehrzwecke</a:t>
            </a:r>
            <a:br>
              <a:rPr lang="de-DE" sz="2800"/>
            </a:br>
            <a:r>
              <a:rPr lang="de-DE" sz="2800"/>
              <a:t>gegen eigene Systeme zu verwenden.</a:t>
            </a:r>
            <a:br>
              <a:rPr lang="de-DE" sz="2800"/>
            </a:br>
            <a:br>
              <a:rPr lang="de-DE" sz="2800"/>
            </a:br>
            <a:r>
              <a:rPr lang="de-DE" sz="2800"/>
              <a:t>Unbefugte Nutzung kann in Deutschland als Straftat gelten.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1C4DDE-68FE-A687-9926-549FE228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476" y="355172"/>
            <a:ext cx="2815049" cy="248076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5450774-0FC4-8E8E-CD6A-3729F25C66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Tincon Hamburg 2025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3CD65C5-21FF-BAEC-D5D2-8DF2FC048AA9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53642C38-124F-4CC4-99D8-72838B5B5271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1576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HEME" val="template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8a245ac7-8344-459a-b9d4-1fffc5d0cb56.ppt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49dd060f-7b3c-4145-bd9c-ea0aa73d6332.ppt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8a245ac7-8344-459a-b9d4-1fffc5d0cb56.ppt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6578c4c7-e13b-4bc2-a48b-0d493a2b6cfe.ppt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EMPLATE" val="8a245ac7-8344-459a-b9d4-1fffc5d0cb56.pptx"/>
</p:tagLst>
</file>

<file path=ppt/theme/theme1.xml><?xml version="1.0" encoding="utf-8"?>
<a:theme xmlns:a="http://schemas.openxmlformats.org/drawingml/2006/main" name="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84DD3B63B2D84A97399E78AD68A0A5" ma:contentTypeVersion="11" ma:contentTypeDescription="Ein neues Dokument erstellen." ma:contentTypeScope="" ma:versionID="85474e5ddc07ce8cdaf8602135e50155">
  <xsd:schema xmlns:xsd="http://www.w3.org/2001/XMLSchema" xmlns:xs="http://www.w3.org/2001/XMLSchema" xmlns:p="http://schemas.microsoft.com/office/2006/metadata/properties" xmlns:ns2="c65019ef-9248-4eb0-83b5-d5cccd9cbca0" xmlns:ns3="d91cf352-0d5d-426e-9e19-90fc9bff19f8" targetNamespace="http://schemas.microsoft.com/office/2006/metadata/properties" ma:root="true" ma:fieldsID="c2ade448ec412f199ae73a3ef6be5457" ns2:_="" ns3:_="">
    <xsd:import namespace="c65019ef-9248-4eb0-83b5-d5cccd9cbca0"/>
    <xsd:import namespace="d91cf352-0d5d-426e-9e19-90fc9bff19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019ef-9248-4eb0-83b5-d5cccd9cbc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8374eee9-e91b-4044-9113-884c450d7f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cf352-0d5d-426e-9e19-90fc9bff19f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91aeae9-9855-472d-bcb5-4898396ce088}" ma:internalName="TaxCatchAll" ma:showField="CatchAllData" ma:web="d91cf352-0d5d-426e-9e19-90fc9bff19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1cf352-0d5d-426e-9e19-90fc9bff19f8" xsi:nil="true"/>
    <lcf76f155ced4ddcb4097134ff3c332f xmlns="c65019ef-9248-4eb0-83b5-d5cccd9cbc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09CA36-217E-44A9-8C48-2D0E3203A4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C590FB-065A-4888-8617-70B0DE71AC90}">
  <ds:schemaRefs>
    <ds:schemaRef ds:uri="c65019ef-9248-4eb0-83b5-d5cccd9cbca0"/>
    <ds:schemaRef ds:uri="d91cf352-0d5d-426e-9e19-90fc9bff19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2A1FBFC-04F0-4094-926E-15D44DB73A00}">
  <ds:schemaRefs>
    <ds:schemaRef ds:uri="21705155-b4ce-4c69-95dc-4fd6cb8c5571"/>
    <ds:schemaRef ds:uri="38de0ec0-4312-429b-9ba4-a6f7899b86f2"/>
    <ds:schemaRef ds:uri="c65019ef-9248-4eb0-83b5-d5cccd9cbca0"/>
    <ds:schemaRef ds:uri="d91cf352-0d5d-426e-9e19-90fc9bff19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787</Words>
  <Application>Microsoft Office PowerPoint</Application>
  <PresentationFormat>Breitbild</PresentationFormat>
  <Paragraphs>299</Paragraphs>
  <Slides>44</Slides>
  <Notes>43</Notes>
  <HiddenSlides>2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1" baseType="lpstr">
      <vt:lpstr>等线</vt:lpstr>
      <vt:lpstr>Aptos</vt:lpstr>
      <vt:lpstr>Arial</vt:lpstr>
      <vt:lpstr>Calibri</vt:lpstr>
      <vt:lpstr>Calibri Light</vt:lpstr>
      <vt:lpstr>Wingdings</vt:lpstr>
      <vt:lpstr>Office 2013 – 2022-Design</vt:lpstr>
      <vt:lpstr>Web-Security</vt:lpstr>
      <vt:lpstr>Agenda</vt:lpstr>
      <vt:lpstr>Wer sind wir?</vt:lpstr>
      <vt:lpstr>Was ist Hacking?</vt:lpstr>
      <vt:lpstr>PowerPoint-Präsentation</vt:lpstr>
      <vt:lpstr>PowerPoint-Präsentation</vt:lpstr>
      <vt:lpstr>Hackerethik</vt:lpstr>
      <vt:lpstr>Hackerethik</vt:lpstr>
      <vt:lpstr>„Aus großer Macht folgt große Verantwortung “  Folgende Angriffsvektoren sind nur für Lern- und Lehrzwecke gegen eigene Systeme zu verwenden.  Unbefugte Nutzung kann in Deutschland als Straftat gelten.</vt:lpstr>
      <vt:lpstr>Wie funktioniert eine Webanwendung?</vt:lpstr>
      <vt:lpstr>PowerPoint-Präsentation</vt:lpstr>
      <vt:lpstr>Wie funktioniert eine Webanwendung?</vt:lpstr>
      <vt:lpstr>Standard Attacke</vt:lpstr>
      <vt:lpstr>PowerPoint-Präsentation</vt:lpstr>
      <vt:lpstr>PowerPoint-Präsentation</vt:lpstr>
      <vt:lpstr>Live Demo</vt:lpstr>
      <vt:lpstr>PowerPoint-Präsentation</vt:lpstr>
      <vt:lpstr>PowerPoint-Präsentation</vt:lpstr>
      <vt:lpstr>Typische Schwachstellen im Web</vt:lpstr>
      <vt:lpstr>PowerPoint-Präsentation</vt:lpstr>
      <vt:lpstr>Typische Schwachstellen im Web</vt:lpstr>
      <vt:lpstr>PowerPoint-Präsentation</vt:lpstr>
      <vt:lpstr>PowerPoint-Präsentation</vt:lpstr>
      <vt:lpstr>PowerPoint-Präsentation</vt:lpstr>
      <vt:lpstr>Mülle nicht in den Daten anderer Leute</vt:lpstr>
      <vt:lpstr>Typische Schwachstellen im Web</vt:lpstr>
      <vt:lpstr>PowerPoint-Präsentation</vt:lpstr>
      <vt:lpstr>PowerPoint-Präsentation</vt:lpstr>
      <vt:lpstr>PowerPoint-Präsentation</vt:lpstr>
      <vt:lpstr>PowerPoint-Präsentation</vt:lpstr>
      <vt:lpstr>Mit XSS kann man auch Cookies klauen … Was sind Cookies?</vt:lpstr>
      <vt:lpstr>PowerPoint-Präsentation</vt:lpstr>
      <vt:lpstr>PowerPoint-Präsentation</vt:lpstr>
      <vt:lpstr>Was wäre, wenn jemand den Cookie klaut?</vt:lpstr>
      <vt:lpstr>PowerPoint-Präsentation</vt:lpstr>
      <vt:lpstr>PowerPoint-Präsentation</vt:lpstr>
      <vt:lpstr>PowerPoint-Präsentation</vt:lpstr>
      <vt:lpstr>Live Demo</vt:lpstr>
      <vt:lpstr>PowerPoint-Präsentation</vt:lpstr>
      <vt:lpstr>Stellenausschreibungen</vt:lpstr>
      <vt:lpstr>PowerPoint-Präsentation</vt:lpstr>
      <vt:lpstr>PowerPoint-Präsentation</vt:lpstr>
      <vt:lpstr>Vielen Dank!</vt:lpstr>
      <vt:lpstr>Kurze Fragerunde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Niklas</dc:creator>
  <cp:keywords/>
  <dc:description/>
  <cp:lastModifiedBy>Niklas Klee</cp:lastModifiedBy>
  <cp:revision>2</cp:revision>
  <dcterms:modified xsi:type="dcterms:W3CDTF">2025-09-30T15:09:27Z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0x010100B684DD3B63B2D84A97399E78AD68A0A5</vt:lpwstr>
  </property>
  <property fmtid="{D5CDD505-2E9C-101B-9397-08002B2CF9AE}" pid="3" name="MediaServiceImageTags">
    <vt:lpwstr/>
  </property>
</Properties>
</file>